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6" r:id="rId2"/>
    <p:sldId id="263" r:id="rId3"/>
    <p:sldId id="277" r:id="rId4"/>
    <p:sldId id="304" r:id="rId5"/>
    <p:sldId id="268" r:id="rId6"/>
    <p:sldId id="278" r:id="rId7"/>
    <p:sldId id="282" r:id="rId8"/>
    <p:sldId id="283" r:id="rId9"/>
    <p:sldId id="280" r:id="rId10"/>
    <p:sldId id="284" r:id="rId11"/>
    <p:sldId id="281" r:id="rId12"/>
    <p:sldId id="285" r:id="rId13"/>
    <p:sldId id="286" r:id="rId14"/>
    <p:sldId id="287" r:id="rId15"/>
    <p:sldId id="288" r:id="rId16"/>
    <p:sldId id="305" r:id="rId17"/>
    <p:sldId id="289" r:id="rId18"/>
    <p:sldId id="290" r:id="rId19"/>
    <p:sldId id="291" r:id="rId20"/>
    <p:sldId id="293" r:id="rId21"/>
    <p:sldId id="303" r:id="rId22"/>
    <p:sldId id="296" r:id="rId23"/>
    <p:sldId id="301" r:id="rId24"/>
    <p:sldId id="300" r:id="rId25"/>
    <p:sldId id="270" r:id="rId26"/>
    <p:sldId id="30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AEB"/>
    <a:srgbClr val="7DBFD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9" autoAdjust="0"/>
    <p:restoredTop sz="74010" autoAdjust="0"/>
  </p:normalViewPr>
  <p:slideViewPr>
    <p:cSldViewPr snapToGrid="0" showGuides="1">
      <p:cViewPr varScale="1">
        <p:scale>
          <a:sx n="124" d="100"/>
          <a:sy n="124" d="100"/>
        </p:scale>
        <p:origin x="12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image" Target="../media/image690.png"/><Relationship Id="rId4" Type="http://schemas.openxmlformats.org/officeDocument/2006/relationships/image" Target="../media/image7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AB2621-3D18-4944-8B4F-64BFA763EA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61AAC5E-6D05-4E9E-950C-584E6256141E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β</m:t>
                  </m:r>
                  <m:r>
                    <a:rPr lang="de-CH" sz="18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lang="de-CH" sz="18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de-CH" sz="18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)=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𝜑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)⊕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oMath>
              </a14:m>
              <a:endParaRPr lang="en-GB" sz="1800" dirty="0"/>
            </a:p>
          </dgm:t>
        </dgm:pt>
      </mc:Choice>
      <mc:Fallback xmlns="">
        <dgm:pt modelId="{461AAC5E-6D05-4E9E-950C-584E6256141E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:r>
                <a:rPr lang="el-GR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β</a:t>
              </a:r>
              <a:r>
                <a:rPr lang="de-CH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(x)=𝜑(𝑥)⊕𝑥</a:t>
              </a:r>
              <a:endParaRPr lang="en-GB" sz="1800" dirty="0"/>
            </a:p>
          </dgm:t>
        </dgm:pt>
      </mc:Fallback>
    </mc:AlternateContent>
    <dgm:pt modelId="{964F2308-F1EA-408D-A923-8A20C0B1EAE4}" type="parTrans" cxnId="{32BB6256-E2B6-4DE4-A3B8-4E6B73E9F8FC}">
      <dgm:prSet/>
      <dgm:spPr/>
      <dgm:t>
        <a:bodyPr/>
        <a:lstStyle/>
        <a:p>
          <a:endParaRPr lang="en-GB" sz="1800"/>
        </a:p>
      </dgm:t>
    </dgm:pt>
    <dgm:pt modelId="{43F0CF91-CA92-4BBC-B773-5E72C656DEA6}" type="sibTrans" cxnId="{32BB6256-E2B6-4DE4-A3B8-4E6B73E9F8FC}">
      <dgm:prSet/>
      <dgm:spPr/>
      <dgm:t>
        <a:bodyPr/>
        <a:lstStyle/>
        <a:p>
          <a:endParaRPr lang="en-GB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2CEC4F0A-4150-452E-9997-25067F631915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α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  <m:r>
                    <a:rPr lang="de-CH" sz="18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𝜑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GB" sz="1800" dirty="0"/>
            </a:p>
          </dgm:t>
        </dgm:pt>
      </mc:Choice>
      <mc:Fallback xmlns="">
        <dgm:pt modelId="{2CEC4F0A-4150-452E-9997-25067F631915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:r>
                <a:rPr lang="el-GR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α</a:t>
              </a:r>
              <a:r>
                <a:rPr lang="de-CH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(𝑥)=𝜑(𝑥)</a:t>
              </a:r>
              <a:endParaRPr lang="en-GB" sz="1800" dirty="0"/>
            </a:p>
          </dgm:t>
        </dgm:pt>
      </mc:Fallback>
    </mc:AlternateContent>
    <dgm:pt modelId="{593440A3-BD8C-4631-918A-9ECCB063C532}" type="parTrans" cxnId="{6DDBA36C-BD57-42C4-A2E7-D1FA07582DAB}">
      <dgm:prSet/>
      <dgm:spPr/>
      <dgm:t>
        <a:bodyPr/>
        <a:lstStyle/>
        <a:p>
          <a:endParaRPr lang="en-GB" sz="1800"/>
        </a:p>
      </dgm:t>
    </dgm:pt>
    <dgm:pt modelId="{BAD4997E-EF3A-420D-B8C3-BE63FACEB6CF}" type="sibTrans" cxnId="{6DDBA36C-BD57-42C4-A2E7-D1FA07582DAB}">
      <dgm:prSet/>
      <dgm:spPr/>
      <dgm:t>
        <a:bodyPr/>
        <a:lstStyle/>
        <a:p>
          <a:endParaRPr lang="en-GB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2675C759-6EDF-4A89-B14D-0483B2548478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14:m>
                <m:oMath xmlns:m="http://schemas.openxmlformats.org/officeDocument/2006/math">
                  <m:r>
                    <a:rPr lang="de-CH" sz="1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</m:t>
                  </m:r>
                  <m:d>
                    <m:dPr>
                      <m:ctrlP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e>
                    <m:sup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)⊕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𝜑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)⊕</m:t>
                  </m:r>
                  <m:r>
                    <a:rPr lang="de-CH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oMath>
              </a14:m>
              <a:endParaRPr lang="en-GB" sz="1800" dirty="0"/>
            </a:p>
          </dgm:t>
        </dgm:pt>
      </mc:Choice>
      <mc:Fallback xmlns="">
        <dgm:pt modelId="{2675C759-6EDF-4A89-B14D-0483B2548478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:r>
                <a:rPr lang="de-CH" sz="18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𝛾</a:t>
              </a:r>
              <a:r>
                <a:rPr lang="de-CH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(𝑥)=𝜑^2 (𝑥)⊕𝜑(𝑥)⊕𝑥</a:t>
              </a:r>
              <a:endParaRPr lang="en-GB" sz="1800" dirty="0"/>
            </a:p>
          </dgm:t>
        </dgm:pt>
      </mc:Fallback>
    </mc:AlternateContent>
    <dgm:pt modelId="{1DBC24FC-9A81-4683-9021-C133C241DAD1}" type="sibTrans" cxnId="{1527F93A-FE42-4BC2-954D-226F648CA989}">
      <dgm:prSet/>
      <dgm:spPr/>
      <dgm:t>
        <a:bodyPr/>
        <a:lstStyle/>
        <a:p>
          <a:endParaRPr lang="en-GB" sz="1800"/>
        </a:p>
      </dgm:t>
    </dgm:pt>
    <dgm:pt modelId="{569AEC99-4940-4164-9698-F4A9E23612B0}" type="parTrans" cxnId="{1527F93A-FE42-4BC2-954D-226F648CA989}">
      <dgm:prSet/>
      <dgm:spPr/>
      <dgm:t>
        <a:bodyPr/>
        <a:lstStyle/>
        <a:p>
          <a:endParaRPr lang="en-GB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9B9AB90-EF48-40A2-8485-56859426ABFA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GB" sz="180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GB" sz="1800" i="1">
                          <a:latin typeface="Cambria Math" panose="02040503050406030204" pitchFamily="18" charset="0"/>
                        </a:rPr>
                        <m:t>𝛾</m:t>
                      </m:r>
                    </m:e>
                    <m:sup>
                      <m:sSub>
                        <m:sSubPr>
                          <m:ctrlPr>
                            <a:rPr lang="en-GB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p>
                  </m:sSup>
                </m:oMath>
              </a14:m>
              <a:r>
                <a:rPr lang="en-GB" sz="1800" dirty="0"/>
                <a:t> </a:t>
              </a:r>
              <a14:m>
                <m:oMath xmlns:m="http://schemas.openxmlformats.org/officeDocument/2006/math">
                  <m:r>
                    <a:rPr lang="en-GB" sz="1800" dirty="0" smtClean="0">
                      <a:latin typeface="Cambria Math" panose="02040503050406030204" pitchFamily="18" charset="0"/>
                    </a:rPr>
                    <m:t>∘</m:t>
                  </m:r>
                  <m:sSup>
                    <m:sSupPr>
                      <m:ctrlPr>
                        <a:rPr lang="el-G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l-G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p>
                      <m:sSub>
                        <m:sSubPr>
                          <m:ctrlPr>
                            <a:rPr lang="el-G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p>
                  </m:sSup>
                  <m:r>
                    <a:rPr lang="en-GB" sz="1800" dirty="0" smtClean="0">
                      <a:latin typeface="Cambria Math" panose="02040503050406030204" pitchFamily="18" charset="0"/>
                    </a:rPr>
                    <m:t>∘</m:t>
                  </m:r>
                  <m:sSup>
                    <m:sSupPr>
                      <m:ctrlPr>
                        <a:rPr lang="en-GB" sz="1800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GB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  <m:sup>
                      <m:sSub>
                        <m:sSubPr>
                          <m:ctrlPr>
                            <a:rPr lang="en-GB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sup>
                  </m:sSup>
                  <m:r>
                    <a:rPr lang="de-CH" sz="1800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de-CH" sz="1800" b="0" i="1" dirty="0" smtClean="0">
                      <a:latin typeface="Cambria Math" panose="02040503050406030204" pitchFamily="18" charset="0"/>
                    </a:rPr>
                    <m:t>𝑃</m:t>
                  </m:r>
                  <m:r>
                    <a:rPr lang="de-CH" sz="1800" b="0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de-CH" sz="1800" b="0" i="1" dirty="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CH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∥</m:t>
                  </m:r>
                  <m:r>
                    <a:rPr lang="de-CH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  <m:r>
                    <a:rPr lang="de-CH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))</m:t>
                  </m:r>
                </m:oMath>
              </a14:m>
              <a:endParaRPr lang="en-GB" sz="1800" dirty="0"/>
            </a:p>
          </dgm:t>
        </dgm:pt>
      </mc:Choice>
      <mc:Fallback xmlns="">
        <dgm:pt modelId="{D9B9AB90-EF48-40A2-8485-56859426ABFA}">
          <dgm:prSet phldrT="[Text]" custT="1"/>
          <dgm:spPr/>
          <dgm:t>
            <a:bodyPr/>
            <a:lstStyle/>
            <a:p>
              <a:r>
                <a:rPr lang="de-CH" sz="1800" dirty="0"/>
                <a:t> </a:t>
              </a:r>
              <a:r>
                <a:rPr lang="en-GB" sz="1800" i="0">
                  <a:latin typeface="Cambria Math" panose="02040503050406030204" pitchFamily="18" charset="0"/>
                </a:rPr>
                <a:t>𝛾</a:t>
              </a:r>
              <a:r>
                <a:rPr lang="en-GB" sz="1800" i="0">
                  <a:solidFill>
                    <a:srgbClr val="836967"/>
                  </a:solidFill>
                  <a:latin typeface="Cambria Math" panose="02040503050406030204" pitchFamily="18" charset="0"/>
                </a:rPr>
                <a:t>^(</a:t>
              </a:r>
              <a:r>
                <a:rPr lang="en-GB" sz="1800" i="0">
                  <a:latin typeface="Cambria Math" panose="02040503050406030204" pitchFamily="18" charset="0"/>
                </a:rPr>
                <a:t>𝑖</a:t>
              </a:r>
              <a:r>
                <a:rPr lang="en-GB" sz="1800" i="0">
                  <a:solidFill>
                    <a:srgbClr val="836967"/>
                  </a:solidFill>
                  <a:latin typeface="Cambria Math" panose="02040503050406030204" pitchFamily="18" charset="0"/>
                </a:rPr>
                <a:t>_</a:t>
              </a:r>
              <a:r>
                <a:rPr lang="en-GB" sz="1800" i="0">
                  <a:latin typeface="Cambria Math" panose="02040503050406030204" pitchFamily="18" charset="0"/>
                </a:rPr>
                <a:t>2 </a:t>
              </a:r>
              <a:r>
                <a:rPr lang="en-GB" sz="1800" i="0">
                  <a:solidFill>
                    <a:srgbClr val="836967"/>
                  </a:solidFill>
                  <a:latin typeface="Cambria Math" panose="02040503050406030204" pitchFamily="18" charset="0"/>
                </a:rPr>
                <a:t>)</a:t>
              </a:r>
              <a:r>
                <a:rPr lang="en-GB" sz="1800" dirty="0"/>
                <a:t> </a:t>
              </a:r>
              <a:r>
                <a:rPr lang="en-GB" sz="1800" i="0" dirty="0">
                  <a:latin typeface="Cambria Math" panose="02040503050406030204" pitchFamily="18" charset="0"/>
                </a:rPr>
                <a:t>∘</a:t>
              </a:r>
              <a:r>
                <a:rPr lang="el-GR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𝛽^(</a:t>
              </a:r>
              <a:r>
                <a:rPr lang="de-CH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𝑖</a:t>
              </a:r>
              <a:r>
                <a:rPr lang="el-GR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de-CH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l-GR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</a:t>
              </a:r>
              <a:r>
                <a:rPr lang="en-GB" sz="1800" i="0" dirty="0">
                  <a:latin typeface="Cambria Math" panose="02040503050406030204" pitchFamily="18" charset="0"/>
                </a:rPr>
                <a:t>∘</a:t>
              </a:r>
              <a:r>
                <a:rPr lang="en-GB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𝛼^(</a:t>
              </a:r>
              <a:r>
                <a:rPr lang="de-CH" sz="1800" b="0" i="0" dirty="0">
                  <a:latin typeface="Cambria Math" panose="02040503050406030204" pitchFamily="18" charset="0"/>
                </a:rPr>
                <a:t>𝑖</a:t>
              </a:r>
              <a:r>
                <a:rPr lang="en-GB" sz="1800" b="0" i="0" dirty="0">
                  <a:latin typeface="Cambria Math" panose="02040503050406030204" pitchFamily="18" charset="0"/>
                </a:rPr>
                <a:t>_</a:t>
              </a:r>
              <a:r>
                <a:rPr lang="de-CH" sz="1800" b="0" i="0" dirty="0">
                  <a:latin typeface="Cambria Math" panose="02040503050406030204" pitchFamily="18" charset="0"/>
                </a:rPr>
                <a:t>0</a:t>
              </a:r>
              <a:r>
                <a:rPr lang="en-GB" sz="1800" b="0" i="0" dirty="0">
                  <a:latin typeface="Cambria Math" panose="02040503050406030204" pitchFamily="18" charset="0"/>
                </a:rPr>
                <a:t> )</a:t>
              </a:r>
              <a:r>
                <a:rPr lang="de-CH" sz="1800" b="0" i="0" dirty="0">
                  <a:latin typeface="Cambria Math" panose="02040503050406030204" pitchFamily="18" charset="0"/>
                </a:rPr>
                <a:t> (𝑃(𝑋</a:t>
              </a:r>
              <a:r>
                <a:rPr lang="de-CH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∥𝐾)</a:t>
              </a:r>
              <a:r>
                <a:rPr lang="de-CH" sz="1800" b="0" i="0" dirty="0">
                  <a:latin typeface="Cambria Math" panose="02040503050406030204" pitchFamily="18" charset="0"/>
                </a:rPr>
                <a:t>)</a:t>
              </a:r>
              <a:endParaRPr lang="en-GB" sz="1800" dirty="0"/>
            </a:p>
          </dgm:t>
        </dgm:pt>
      </mc:Fallback>
    </mc:AlternateContent>
    <dgm:pt modelId="{C8A67EF3-94CE-4E37-BAE4-A8EAFEC0252D}" type="sibTrans" cxnId="{90DBD2FE-2697-483C-8127-0703C16C9E68}">
      <dgm:prSet/>
      <dgm:spPr/>
      <dgm:t>
        <a:bodyPr/>
        <a:lstStyle/>
        <a:p>
          <a:endParaRPr lang="en-GB" sz="1800"/>
        </a:p>
      </dgm:t>
    </dgm:pt>
    <dgm:pt modelId="{5A4386FD-780F-4E38-B5B5-15EA73F092DB}" type="parTrans" cxnId="{90DBD2FE-2697-483C-8127-0703C16C9E68}">
      <dgm:prSet/>
      <dgm:spPr/>
      <dgm:t>
        <a:bodyPr/>
        <a:lstStyle/>
        <a:p>
          <a:endParaRPr lang="en-GB" sz="1800"/>
        </a:p>
      </dgm:t>
    </dgm:pt>
    <dgm:pt modelId="{6BF9DECE-3C61-4F17-93D3-65453C6FB4EE}" type="pres">
      <dgm:prSet presAssocID="{40AB2621-3D18-4944-8B4F-64BFA763EA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B4D68AC-0846-44E4-A1E3-9DC897786C09}" type="pres">
      <dgm:prSet presAssocID="{D9B9AB90-EF48-40A2-8485-56859426ABFA}" presName="hierRoot1" presStyleCnt="0">
        <dgm:presLayoutVars>
          <dgm:hierBranch val="init"/>
        </dgm:presLayoutVars>
      </dgm:prSet>
      <dgm:spPr/>
    </dgm:pt>
    <dgm:pt modelId="{C1D66A2F-D994-4A75-B3BF-FC2FA4EFF47D}" type="pres">
      <dgm:prSet presAssocID="{D9B9AB90-EF48-40A2-8485-56859426ABFA}" presName="rootComposite1" presStyleCnt="0"/>
      <dgm:spPr/>
    </dgm:pt>
    <dgm:pt modelId="{7899041F-B352-43E3-A6BB-53A5C6C4D194}" type="pres">
      <dgm:prSet presAssocID="{D9B9AB90-EF48-40A2-8485-56859426ABFA}" presName="rootText1" presStyleLbl="node0" presStyleIdx="0" presStyleCnt="1" custScaleX="265026" custScaleY="96399">
        <dgm:presLayoutVars>
          <dgm:chPref val="3"/>
        </dgm:presLayoutVars>
      </dgm:prSet>
      <dgm:spPr/>
    </dgm:pt>
    <dgm:pt modelId="{5060A422-1F0E-479D-96EA-B27618E80A43}" type="pres">
      <dgm:prSet presAssocID="{D9B9AB90-EF48-40A2-8485-56859426ABFA}" presName="rootConnector1" presStyleLbl="node1" presStyleIdx="0" presStyleCnt="0"/>
      <dgm:spPr/>
    </dgm:pt>
    <dgm:pt modelId="{B67082CA-DAFF-4C20-9CB9-0A2B3259ECB0}" type="pres">
      <dgm:prSet presAssocID="{D9B9AB90-EF48-40A2-8485-56859426ABFA}" presName="hierChild2" presStyleCnt="0"/>
      <dgm:spPr/>
    </dgm:pt>
    <dgm:pt modelId="{DD364139-9350-4025-87E7-82482DFDCB42}" type="pres">
      <dgm:prSet presAssocID="{569AEC99-4940-4164-9698-F4A9E23612B0}" presName="Name37" presStyleLbl="parChTrans1D2" presStyleIdx="0" presStyleCnt="3"/>
      <dgm:spPr/>
    </dgm:pt>
    <dgm:pt modelId="{72D5C5D0-CC71-428F-BC89-EF792954115B}" type="pres">
      <dgm:prSet presAssocID="{2675C759-6EDF-4A89-B14D-0483B2548478}" presName="hierRoot2" presStyleCnt="0">
        <dgm:presLayoutVars>
          <dgm:hierBranch val="init"/>
        </dgm:presLayoutVars>
      </dgm:prSet>
      <dgm:spPr/>
    </dgm:pt>
    <dgm:pt modelId="{982B2F3E-E0C7-471C-943F-E56DD94EE2B8}" type="pres">
      <dgm:prSet presAssocID="{2675C759-6EDF-4A89-B14D-0483B2548478}" presName="rootComposite" presStyleCnt="0"/>
      <dgm:spPr/>
    </dgm:pt>
    <dgm:pt modelId="{DE06E40C-45E1-42DC-B08C-3C543849196E}" type="pres">
      <dgm:prSet presAssocID="{2675C759-6EDF-4A89-B14D-0483B2548478}" presName="rootText" presStyleLbl="node2" presStyleIdx="0" presStyleCnt="3" custScaleX="277609" custScaleY="88478">
        <dgm:presLayoutVars>
          <dgm:chPref val="3"/>
        </dgm:presLayoutVars>
      </dgm:prSet>
      <dgm:spPr/>
    </dgm:pt>
    <dgm:pt modelId="{09632170-FF3B-4887-B6C4-8838BFDAE6BE}" type="pres">
      <dgm:prSet presAssocID="{2675C759-6EDF-4A89-B14D-0483B2548478}" presName="rootConnector" presStyleLbl="node2" presStyleIdx="0" presStyleCnt="3"/>
      <dgm:spPr/>
    </dgm:pt>
    <dgm:pt modelId="{7DD40F2A-BB9D-4DD6-814D-C6FF0EFC5EC7}" type="pres">
      <dgm:prSet presAssocID="{2675C759-6EDF-4A89-B14D-0483B2548478}" presName="hierChild4" presStyleCnt="0"/>
      <dgm:spPr/>
    </dgm:pt>
    <dgm:pt modelId="{99D5AEB2-486D-4BA0-B4D5-CF4634E430BA}" type="pres">
      <dgm:prSet presAssocID="{2675C759-6EDF-4A89-B14D-0483B2548478}" presName="hierChild5" presStyleCnt="0"/>
      <dgm:spPr/>
    </dgm:pt>
    <dgm:pt modelId="{B4CCFB68-4CD3-4B87-9DBA-69A2E5154CD0}" type="pres">
      <dgm:prSet presAssocID="{964F2308-F1EA-408D-A923-8A20C0B1EAE4}" presName="Name37" presStyleLbl="parChTrans1D2" presStyleIdx="1" presStyleCnt="3"/>
      <dgm:spPr/>
    </dgm:pt>
    <dgm:pt modelId="{6372C1E1-0CFB-490A-A522-D369737BC626}" type="pres">
      <dgm:prSet presAssocID="{461AAC5E-6D05-4E9E-950C-584E6256141E}" presName="hierRoot2" presStyleCnt="0">
        <dgm:presLayoutVars>
          <dgm:hierBranch val="init"/>
        </dgm:presLayoutVars>
      </dgm:prSet>
      <dgm:spPr/>
    </dgm:pt>
    <dgm:pt modelId="{2CBA3779-F66E-4D65-8FB6-08C2FE5E1041}" type="pres">
      <dgm:prSet presAssocID="{461AAC5E-6D05-4E9E-950C-584E6256141E}" presName="rootComposite" presStyleCnt="0"/>
      <dgm:spPr/>
    </dgm:pt>
    <dgm:pt modelId="{02D6EF46-1BEC-4397-92F0-3F3E8F498A0C}" type="pres">
      <dgm:prSet presAssocID="{461AAC5E-6D05-4E9E-950C-584E6256141E}" presName="rootText" presStyleLbl="node2" presStyleIdx="1" presStyleCnt="3" custScaleX="199676" custScaleY="88478">
        <dgm:presLayoutVars>
          <dgm:chPref val="3"/>
        </dgm:presLayoutVars>
      </dgm:prSet>
      <dgm:spPr/>
    </dgm:pt>
    <dgm:pt modelId="{81094072-0AFF-4CE0-9A0F-FF22214A15A0}" type="pres">
      <dgm:prSet presAssocID="{461AAC5E-6D05-4E9E-950C-584E6256141E}" presName="rootConnector" presStyleLbl="node2" presStyleIdx="1" presStyleCnt="3"/>
      <dgm:spPr/>
    </dgm:pt>
    <dgm:pt modelId="{729AF51C-0151-4370-9236-C37F52CC4364}" type="pres">
      <dgm:prSet presAssocID="{461AAC5E-6D05-4E9E-950C-584E6256141E}" presName="hierChild4" presStyleCnt="0"/>
      <dgm:spPr/>
    </dgm:pt>
    <dgm:pt modelId="{850B9872-3F2D-403A-BDEE-40FBF833293F}" type="pres">
      <dgm:prSet presAssocID="{461AAC5E-6D05-4E9E-950C-584E6256141E}" presName="hierChild5" presStyleCnt="0"/>
      <dgm:spPr/>
    </dgm:pt>
    <dgm:pt modelId="{65A539CA-9559-4B00-8F98-E71BCA08225F}" type="pres">
      <dgm:prSet presAssocID="{593440A3-BD8C-4631-918A-9ECCB063C532}" presName="Name37" presStyleLbl="parChTrans1D2" presStyleIdx="2" presStyleCnt="3"/>
      <dgm:spPr/>
    </dgm:pt>
    <dgm:pt modelId="{3F574AE2-3439-49B7-B9DE-7474384E9C82}" type="pres">
      <dgm:prSet presAssocID="{2CEC4F0A-4150-452E-9997-25067F631915}" presName="hierRoot2" presStyleCnt="0">
        <dgm:presLayoutVars>
          <dgm:hierBranch val="init"/>
        </dgm:presLayoutVars>
      </dgm:prSet>
      <dgm:spPr/>
    </dgm:pt>
    <dgm:pt modelId="{E39FA214-ADAD-42A4-9A77-14EC1D783B5D}" type="pres">
      <dgm:prSet presAssocID="{2CEC4F0A-4150-452E-9997-25067F631915}" presName="rootComposite" presStyleCnt="0"/>
      <dgm:spPr/>
    </dgm:pt>
    <dgm:pt modelId="{6C2D1562-62D7-4344-8B16-51E7C722F24D}" type="pres">
      <dgm:prSet presAssocID="{2CEC4F0A-4150-452E-9997-25067F631915}" presName="rootText" presStyleLbl="node2" presStyleIdx="2" presStyleCnt="3" custScaleX="137924" custScaleY="89340">
        <dgm:presLayoutVars>
          <dgm:chPref val="3"/>
        </dgm:presLayoutVars>
      </dgm:prSet>
      <dgm:spPr/>
    </dgm:pt>
    <dgm:pt modelId="{B80F14BB-B2AB-4876-A52F-544D8E1C6B55}" type="pres">
      <dgm:prSet presAssocID="{2CEC4F0A-4150-452E-9997-25067F631915}" presName="rootConnector" presStyleLbl="node2" presStyleIdx="2" presStyleCnt="3"/>
      <dgm:spPr/>
    </dgm:pt>
    <dgm:pt modelId="{95BB84AB-692A-4802-93F6-2497FBAECEF8}" type="pres">
      <dgm:prSet presAssocID="{2CEC4F0A-4150-452E-9997-25067F631915}" presName="hierChild4" presStyleCnt="0"/>
      <dgm:spPr/>
    </dgm:pt>
    <dgm:pt modelId="{A1185B7C-712C-4BAA-A8EC-AB22167EA954}" type="pres">
      <dgm:prSet presAssocID="{2CEC4F0A-4150-452E-9997-25067F631915}" presName="hierChild5" presStyleCnt="0"/>
      <dgm:spPr/>
    </dgm:pt>
    <dgm:pt modelId="{CEC80D96-AF28-4B90-AE3D-EFFD2610C378}" type="pres">
      <dgm:prSet presAssocID="{D9B9AB90-EF48-40A2-8485-56859426ABFA}" presName="hierChild3" presStyleCnt="0"/>
      <dgm:spPr/>
    </dgm:pt>
  </dgm:ptLst>
  <dgm:cxnLst>
    <dgm:cxn modelId="{8BBD2F13-6CC6-4CC7-8E9C-8F7208664B97}" type="presOf" srcId="{2CEC4F0A-4150-452E-9997-25067F631915}" destId="{6C2D1562-62D7-4344-8B16-51E7C722F24D}" srcOrd="0" destOrd="0" presId="urn:microsoft.com/office/officeart/2005/8/layout/orgChart1"/>
    <dgm:cxn modelId="{A1662728-D129-486E-B35F-C72F0A0361A0}" type="presOf" srcId="{461AAC5E-6D05-4E9E-950C-584E6256141E}" destId="{81094072-0AFF-4CE0-9A0F-FF22214A15A0}" srcOrd="1" destOrd="0" presId="urn:microsoft.com/office/officeart/2005/8/layout/orgChart1"/>
    <dgm:cxn modelId="{1527F93A-FE42-4BC2-954D-226F648CA989}" srcId="{D9B9AB90-EF48-40A2-8485-56859426ABFA}" destId="{2675C759-6EDF-4A89-B14D-0483B2548478}" srcOrd="0" destOrd="0" parTransId="{569AEC99-4940-4164-9698-F4A9E23612B0}" sibTransId="{1DBC24FC-9A81-4683-9021-C133C241DAD1}"/>
    <dgm:cxn modelId="{32BB6256-E2B6-4DE4-A3B8-4E6B73E9F8FC}" srcId="{D9B9AB90-EF48-40A2-8485-56859426ABFA}" destId="{461AAC5E-6D05-4E9E-950C-584E6256141E}" srcOrd="1" destOrd="0" parTransId="{964F2308-F1EA-408D-A923-8A20C0B1EAE4}" sibTransId="{43F0CF91-CA92-4BBC-B773-5E72C656DEA6}"/>
    <dgm:cxn modelId="{E391BD5E-1A43-4017-852C-5936A41AF470}" type="presOf" srcId="{D9B9AB90-EF48-40A2-8485-56859426ABFA}" destId="{5060A422-1F0E-479D-96EA-B27618E80A43}" srcOrd="1" destOrd="0" presId="urn:microsoft.com/office/officeart/2005/8/layout/orgChart1"/>
    <dgm:cxn modelId="{6DDBA36C-BD57-42C4-A2E7-D1FA07582DAB}" srcId="{D9B9AB90-EF48-40A2-8485-56859426ABFA}" destId="{2CEC4F0A-4150-452E-9997-25067F631915}" srcOrd="2" destOrd="0" parTransId="{593440A3-BD8C-4631-918A-9ECCB063C532}" sibTransId="{BAD4997E-EF3A-420D-B8C3-BE63FACEB6CF}"/>
    <dgm:cxn modelId="{35AA6476-4A6C-4D63-A726-2B869A4AA3A9}" type="presOf" srcId="{2675C759-6EDF-4A89-B14D-0483B2548478}" destId="{DE06E40C-45E1-42DC-B08C-3C543849196E}" srcOrd="0" destOrd="0" presId="urn:microsoft.com/office/officeart/2005/8/layout/orgChart1"/>
    <dgm:cxn modelId="{1012C17B-69B9-406F-B2C7-DAA20164ABCC}" type="presOf" srcId="{2CEC4F0A-4150-452E-9997-25067F631915}" destId="{B80F14BB-B2AB-4876-A52F-544D8E1C6B55}" srcOrd="1" destOrd="0" presId="urn:microsoft.com/office/officeart/2005/8/layout/orgChart1"/>
    <dgm:cxn modelId="{F9E9A3A5-6D9B-4815-8EFE-F15B1176BCBA}" type="presOf" srcId="{D9B9AB90-EF48-40A2-8485-56859426ABFA}" destId="{7899041F-B352-43E3-A6BB-53A5C6C4D194}" srcOrd="0" destOrd="0" presId="urn:microsoft.com/office/officeart/2005/8/layout/orgChart1"/>
    <dgm:cxn modelId="{C6A381AF-5684-48DA-BAAE-D58B3B46CD12}" type="presOf" srcId="{40AB2621-3D18-4944-8B4F-64BFA763EA13}" destId="{6BF9DECE-3C61-4F17-93D3-65453C6FB4EE}" srcOrd="0" destOrd="0" presId="urn:microsoft.com/office/officeart/2005/8/layout/orgChart1"/>
    <dgm:cxn modelId="{EE4064D2-54DB-44F1-8E8A-8335E8FBFAAC}" type="presOf" srcId="{2675C759-6EDF-4A89-B14D-0483B2548478}" destId="{09632170-FF3B-4887-B6C4-8838BFDAE6BE}" srcOrd="1" destOrd="0" presId="urn:microsoft.com/office/officeart/2005/8/layout/orgChart1"/>
    <dgm:cxn modelId="{F85E8EE3-8582-4EE7-B747-D6881AC450B6}" type="presOf" srcId="{461AAC5E-6D05-4E9E-950C-584E6256141E}" destId="{02D6EF46-1BEC-4397-92F0-3F3E8F498A0C}" srcOrd="0" destOrd="0" presId="urn:microsoft.com/office/officeart/2005/8/layout/orgChart1"/>
    <dgm:cxn modelId="{C0CF02E5-FC05-48CF-9F61-98A7AAFB582F}" type="presOf" srcId="{569AEC99-4940-4164-9698-F4A9E23612B0}" destId="{DD364139-9350-4025-87E7-82482DFDCB42}" srcOrd="0" destOrd="0" presId="urn:microsoft.com/office/officeart/2005/8/layout/orgChart1"/>
    <dgm:cxn modelId="{7452E0EC-34ED-42D3-9170-105666F14D61}" type="presOf" srcId="{964F2308-F1EA-408D-A923-8A20C0B1EAE4}" destId="{B4CCFB68-4CD3-4B87-9DBA-69A2E5154CD0}" srcOrd="0" destOrd="0" presId="urn:microsoft.com/office/officeart/2005/8/layout/orgChart1"/>
    <dgm:cxn modelId="{95212BF8-E120-491D-B281-6D3832D22FAC}" type="presOf" srcId="{593440A3-BD8C-4631-918A-9ECCB063C532}" destId="{65A539CA-9559-4B00-8F98-E71BCA08225F}" srcOrd="0" destOrd="0" presId="urn:microsoft.com/office/officeart/2005/8/layout/orgChart1"/>
    <dgm:cxn modelId="{90DBD2FE-2697-483C-8127-0703C16C9E68}" srcId="{40AB2621-3D18-4944-8B4F-64BFA763EA13}" destId="{D9B9AB90-EF48-40A2-8485-56859426ABFA}" srcOrd="0" destOrd="0" parTransId="{5A4386FD-780F-4E38-B5B5-15EA73F092DB}" sibTransId="{C8A67EF3-94CE-4E37-BAE4-A8EAFEC0252D}"/>
    <dgm:cxn modelId="{645C9C99-89FF-4487-8D85-343DEA626AF9}" type="presParOf" srcId="{6BF9DECE-3C61-4F17-93D3-65453C6FB4EE}" destId="{BB4D68AC-0846-44E4-A1E3-9DC897786C09}" srcOrd="0" destOrd="0" presId="urn:microsoft.com/office/officeart/2005/8/layout/orgChart1"/>
    <dgm:cxn modelId="{FF5C7881-0A6A-464A-8605-8D6AE9D18A3B}" type="presParOf" srcId="{BB4D68AC-0846-44E4-A1E3-9DC897786C09}" destId="{C1D66A2F-D994-4A75-B3BF-FC2FA4EFF47D}" srcOrd="0" destOrd="0" presId="urn:microsoft.com/office/officeart/2005/8/layout/orgChart1"/>
    <dgm:cxn modelId="{00DDBEAF-5EDB-43DA-B988-176E59E2B7FD}" type="presParOf" srcId="{C1D66A2F-D994-4A75-B3BF-FC2FA4EFF47D}" destId="{7899041F-B352-43E3-A6BB-53A5C6C4D194}" srcOrd="0" destOrd="0" presId="urn:microsoft.com/office/officeart/2005/8/layout/orgChart1"/>
    <dgm:cxn modelId="{02B827CD-29D4-4430-8865-91656B7FA25A}" type="presParOf" srcId="{C1D66A2F-D994-4A75-B3BF-FC2FA4EFF47D}" destId="{5060A422-1F0E-479D-96EA-B27618E80A43}" srcOrd="1" destOrd="0" presId="urn:microsoft.com/office/officeart/2005/8/layout/orgChart1"/>
    <dgm:cxn modelId="{CE713BA1-BC7D-473C-9296-DA2CCAA355D3}" type="presParOf" srcId="{BB4D68AC-0846-44E4-A1E3-9DC897786C09}" destId="{B67082CA-DAFF-4C20-9CB9-0A2B3259ECB0}" srcOrd="1" destOrd="0" presId="urn:microsoft.com/office/officeart/2005/8/layout/orgChart1"/>
    <dgm:cxn modelId="{D4F5B25B-BC1E-4A28-A834-EE5BD457032E}" type="presParOf" srcId="{B67082CA-DAFF-4C20-9CB9-0A2B3259ECB0}" destId="{DD364139-9350-4025-87E7-82482DFDCB42}" srcOrd="0" destOrd="0" presId="urn:microsoft.com/office/officeart/2005/8/layout/orgChart1"/>
    <dgm:cxn modelId="{35A7CC14-BA3C-45FF-A733-B43E1C1ECFA7}" type="presParOf" srcId="{B67082CA-DAFF-4C20-9CB9-0A2B3259ECB0}" destId="{72D5C5D0-CC71-428F-BC89-EF792954115B}" srcOrd="1" destOrd="0" presId="urn:microsoft.com/office/officeart/2005/8/layout/orgChart1"/>
    <dgm:cxn modelId="{3760033A-B6C2-4917-8DAF-C63ED65E2C71}" type="presParOf" srcId="{72D5C5D0-CC71-428F-BC89-EF792954115B}" destId="{982B2F3E-E0C7-471C-943F-E56DD94EE2B8}" srcOrd="0" destOrd="0" presId="urn:microsoft.com/office/officeart/2005/8/layout/orgChart1"/>
    <dgm:cxn modelId="{92E46716-8531-4A3C-9E1E-6F64058FD750}" type="presParOf" srcId="{982B2F3E-E0C7-471C-943F-E56DD94EE2B8}" destId="{DE06E40C-45E1-42DC-B08C-3C543849196E}" srcOrd="0" destOrd="0" presId="urn:microsoft.com/office/officeart/2005/8/layout/orgChart1"/>
    <dgm:cxn modelId="{0C0065C2-4C6F-4CEC-8E56-C35BC6C302A5}" type="presParOf" srcId="{982B2F3E-E0C7-471C-943F-E56DD94EE2B8}" destId="{09632170-FF3B-4887-B6C4-8838BFDAE6BE}" srcOrd="1" destOrd="0" presId="urn:microsoft.com/office/officeart/2005/8/layout/orgChart1"/>
    <dgm:cxn modelId="{4136DE88-2697-443C-939A-9F55F46BF7A8}" type="presParOf" srcId="{72D5C5D0-CC71-428F-BC89-EF792954115B}" destId="{7DD40F2A-BB9D-4DD6-814D-C6FF0EFC5EC7}" srcOrd="1" destOrd="0" presId="urn:microsoft.com/office/officeart/2005/8/layout/orgChart1"/>
    <dgm:cxn modelId="{59CA4D5B-AF9A-4284-829B-1E79C743B959}" type="presParOf" srcId="{72D5C5D0-CC71-428F-BC89-EF792954115B}" destId="{99D5AEB2-486D-4BA0-B4D5-CF4634E430BA}" srcOrd="2" destOrd="0" presId="urn:microsoft.com/office/officeart/2005/8/layout/orgChart1"/>
    <dgm:cxn modelId="{B8742762-55CC-4439-B7EB-C1E9B0BFC86A}" type="presParOf" srcId="{B67082CA-DAFF-4C20-9CB9-0A2B3259ECB0}" destId="{B4CCFB68-4CD3-4B87-9DBA-69A2E5154CD0}" srcOrd="2" destOrd="0" presId="urn:microsoft.com/office/officeart/2005/8/layout/orgChart1"/>
    <dgm:cxn modelId="{54F5468A-10DA-48E1-807D-64EF5C849ECD}" type="presParOf" srcId="{B67082CA-DAFF-4C20-9CB9-0A2B3259ECB0}" destId="{6372C1E1-0CFB-490A-A522-D369737BC626}" srcOrd="3" destOrd="0" presId="urn:microsoft.com/office/officeart/2005/8/layout/orgChart1"/>
    <dgm:cxn modelId="{D3197C82-D7AD-44CB-ABD4-61F845F1AFCC}" type="presParOf" srcId="{6372C1E1-0CFB-490A-A522-D369737BC626}" destId="{2CBA3779-F66E-4D65-8FB6-08C2FE5E1041}" srcOrd="0" destOrd="0" presId="urn:microsoft.com/office/officeart/2005/8/layout/orgChart1"/>
    <dgm:cxn modelId="{52601BA1-805F-40CA-8754-A3235F3D2675}" type="presParOf" srcId="{2CBA3779-F66E-4D65-8FB6-08C2FE5E1041}" destId="{02D6EF46-1BEC-4397-92F0-3F3E8F498A0C}" srcOrd="0" destOrd="0" presId="urn:microsoft.com/office/officeart/2005/8/layout/orgChart1"/>
    <dgm:cxn modelId="{9A9268AD-1FF5-42C7-AD42-96302F0610A6}" type="presParOf" srcId="{2CBA3779-F66E-4D65-8FB6-08C2FE5E1041}" destId="{81094072-0AFF-4CE0-9A0F-FF22214A15A0}" srcOrd="1" destOrd="0" presId="urn:microsoft.com/office/officeart/2005/8/layout/orgChart1"/>
    <dgm:cxn modelId="{38A0A3C7-38C4-41B6-8E2F-5BB3359D520B}" type="presParOf" srcId="{6372C1E1-0CFB-490A-A522-D369737BC626}" destId="{729AF51C-0151-4370-9236-C37F52CC4364}" srcOrd="1" destOrd="0" presId="urn:microsoft.com/office/officeart/2005/8/layout/orgChart1"/>
    <dgm:cxn modelId="{3B7CB8F0-C71F-41E4-AF7E-2903B052A113}" type="presParOf" srcId="{6372C1E1-0CFB-490A-A522-D369737BC626}" destId="{850B9872-3F2D-403A-BDEE-40FBF833293F}" srcOrd="2" destOrd="0" presId="urn:microsoft.com/office/officeart/2005/8/layout/orgChart1"/>
    <dgm:cxn modelId="{66D53871-4B68-4DA3-83C3-4F2D4E1D7A14}" type="presParOf" srcId="{B67082CA-DAFF-4C20-9CB9-0A2B3259ECB0}" destId="{65A539CA-9559-4B00-8F98-E71BCA08225F}" srcOrd="4" destOrd="0" presId="urn:microsoft.com/office/officeart/2005/8/layout/orgChart1"/>
    <dgm:cxn modelId="{DBB911A0-383F-4145-9DA4-10CF11475139}" type="presParOf" srcId="{B67082CA-DAFF-4C20-9CB9-0A2B3259ECB0}" destId="{3F574AE2-3439-49B7-B9DE-7474384E9C82}" srcOrd="5" destOrd="0" presId="urn:microsoft.com/office/officeart/2005/8/layout/orgChart1"/>
    <dgm:cxn modelId="{AED74E9F-7C01-4FF5-BD0D-1E48938AEB4E}" type="presParOf" srcId="{3F574AE2-3439-49B7-B9DE-7474384E9C82}" destId="{E39FA214-ADAD-42A4-9A77-14EC1D783B5D}" srcOrd="0" destOrd="0" presId="urn:microsoft.com/office/officeart/2005/8/layout/orgChart1"/>
    <dgm:cxn modelId="{2A313E23-3AD1-4B9F-A476-9A5B17EC3150}" type="presParOf" srcId="{E39FA214-ADAD-42A4-9A77-14EC1D783B5D}" destId="{6C2D1562-62D7-4344-8B16-51E7C722F24D}" srcOrd="0" destOrd="0" presId="urn:microsoft.com/office/officeart/2005/8/layout/orgChart1"/>
    <dgm:cxn modelId="{F34713AD-FD06-4FAF-889D-4B69C70D93B9}" type="presParOf" srcId="{E39FA214-ADAD-42A4-9A77-14EC1D783B5D}" destId="{B80F14BB-B2AB-4876-A52F-544D8E1C6B55}" srcOrd="1" destOrd="0" presId="urn:microsoft.com/office/officeart/2005/8/layout/orgChart1"/>
    <dgm:cxn modelId="{4F70C8BB-4A0D-48CB-AC75-7254373C2768}" type="presParOf" srcId="{3F574AE2-3439-49B7-B9DE-7474384E9C82}" destId="{95BB84AB-692A-4802-93F6-2497FBAECEF8}" srcOrd="1" destOrd="0" presId="urn:microsoft.com/office/officeart/2005/8/layout/orgChart1"/>
    <dgm:cxn modelId="{502014AF-CAE6-40EE-8D8B-CD1EC5DB28C8}" type="presParOf" srcId="{3F574AE2-3439-49B7-B9DE-7474384E9C82}" destId="{A1185B7C-712C-4BAA-A8EC-AB22167EA954}" srcOrd="2" destOrd="0" presId="urn:microsoft.com/office/officeart/2005/8/layout/orgChart1"/>
    <dgm:cxn modelId="{3D337243-92E4-489D-9EA5-1A9A1C482D93}" type="presParOf" srcId="{BB4D68AC-0846-44E4-A1E3-9DC897786C09}" destId="{CEC80D96-AF28-4B90-AE3D-EFFD2610C37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AB2621-3D18-4944-8B4F-64BFA763EA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61AAC5E-6D05-4E9E-950C-584E6256141E}">
      <dgm:prSet phldrT="[Text]" custT="1"/>
      <dgm:spPr>
        <a:blipFill>
          <a:blip xmlns:r="http://schemas.openxmlformats.org/officeDocument/2006/relationships" r:embed="rId1"/>
          <a:stretch>
            <a:fillRect b="-137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64F2308-F1EA-408D-A923-8A20C0B1EAE4}" type="parTrans" cxnId="{32BB6256-E2B6-4DE4-A3B8-4E6B73E9F8FC}">
      <dgm:prSet/>
      <dgm:spPr/>
      <dgm:t>
        <a:bodyPr/>
        <a:lstStyle/>
        <a:p>
          <a:endParaRPr lang="en-GB" sz="1800"/>
        </a:p>
      </dgm:t>
    </dgm:pt>
    <dgm:pt modelId="{43F0CF91-CA92-4BBC-B773-5E72C656DEA6}" type="sibTrans" cxnId="{32BB6256-E2B6-4DE4-A3B8-4E6B73E9F8FC}">
      <dgm:prSet/>
      <dgm:spPr/>
      <dgm:t>
        <a:bodyPr/>
        <a:lstStyle/>
        <a:p>
          <a:endParaRPr lang="en-GB" sz="1800"/>
        </a:p>
      </dgm:t>
    </dgm:pt>
    <dgm:pt modelId="{2CEC4F0A-4150-452E-9997-25067F631915}">
      <dgm:prSet phldrT="[Text]" custT="1"/>
      <dgm:spPr>
        <a:blipFill>
          <a:blip xmlns:r="http://schemas.openxmlformats.org/officeDocument/2006/relationships" r:embed="rId2"/>
          <a:stretch>
            <a:fillRect r="-4889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93440A3-BD8C-4631-918A-9ECCB063C532}" type="parTrans" cxnId="{6DDBA36C-BD57-42C4-A2E7-D1FA07582DAB}">
      <dgm:prSet/>
      <dgm:spPr/>
      <dgm:t>
        <a:bodyPr/>
        <a:lstStyle/>
        <a:p>
          <a:endParaRPr lang="en-GB" sz="1800"/>
        </a:p>
      </dgm:t>
    </dgm:pt>
    <dgm:pt modelId="{BAD4997E-EF3A-420D-B8C3-BE63FACEB6CF}" type="sibTrans" cxnId="{6DDBA36C-BD57-42C4-A2E7-D1FA07582DAB}">
      <dgm:prSet/>
      <dgm:spPr/>
      <dgm:t>
        <a:bodyPr/>
        <a:lstStyle/>
        <a:p>
          <a:endParaRPr lang="en-GB" sz="1800"/>
        </a:p>
      </dgm:t>
    </dgm:pt>
    <dgm:pt modelId="{2675C759-6EDF-4A89-B14D-0483B2548478}">
      <dgm:prSet phldrT="[Text]" custT="1"/>
      <dgm:spPr>
        <a:blipFill>
          <a:blip xmlns:r="http://schemas.openxmlformats.org/officeDocument/2006/relationships" r:embed="rId3"/>
          <a:stretch>
            <a:fillRect r="-222" b="-137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1DBC24FC-9A81-4683-9021-C133C241DAD1}" type="sibTrans" cxnId="{1527F93A-FE42-4BC2-954D-226F648CA989}">
      <dgm:prSet/>
      <dgm:spPr/>
      <dgm:t>
        <a:bodyPr/>
        <a:lstStyle/>
        <a:p>
          <a:endParaRPr lang="en-GB" sz="1800"/>
        </a:p>
      </dgm:t>
    </dgm:pt>
    <dgm:pt modelId="{569AEC99-4940-4164-9698-F4A9E23612B0}" type="parTrans" cxnId="{1527F93A-FE42-4BC2-954D-226F648CA989}">
      <dgm:prSet/>
      <dgm:spPr/>
      <dgm:t>
        <a:bodyPr/>
        <a:lstStyle/>
        <a:p>
          <a:endParaRPr lang="en-GB" sz="1800"/>
        </a:p>
      </dgm:t>
    </dgm:pt>
    <dgm:pt modelId="{D9B9AB90-EF48-40A2-8485-56859426ABFA}">
      <dgm:prSet phldrT="[Text]" custT="1"/>
      <dgm:spPr>
        <a:blipFill>
          <a:blip xmlns:r="http://schemas.openxmlformats.org/officeDocument/2006/relationships" r:embed="rId4"/>
          <a:stretch>
            <a:fillRect r="-93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8A67EF3-94CE-4E37-BAE4-A8EAFEC0252D}" type="sibTrans" cxnId="{90DBD2FE-2697-483C-8127-0703C16C9E68}">
      <dgm:prSet/>
      <dgm:spPr/>
      <dgm:t>
        <a:bodyPr/>
        <a:lstStyle/>
        <a:p>
          <a:endParaRPr lang="en-GB" sz="1800"/>
        </a:p>
      </dgm:t>
    </dgm:pt>
    <dgm:pt modelId="{5A4386FD-780F-4E38-B5B5-15EA73F092DB}" type="parTrans" cxnId="{90DBD2FE-2697-483C-8127-0703C16C9E68}">
      <dgm:prSet/>
      <dgm:spPr/>
      <dgm:t>
        <a:bodyPr/>
        <a:lstStyle/>
        <a:p>
          <a:endParaRPr lang="en-GB" sz="1800"/>
        </a:p>
      </dgm:t>
    </dgm:pt>
    <dgm:pt modelId="{6BF9DECE-3C61-4F17-93D3-65453C6FB4EE}" type="pres">
      <dgm:prSet presAssocID="{40AB2621-3D18-4944-8B4F-64BFA763EA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B4D68AC-0846-44E4-A1E3-9DC897786C09}" type="pres">
      <dgm:prSet presAssocID="{D9B9AB90-EF48-40A2-8485-56859426ABFA}" presName="hierRoot1" presStyleCnt="0">
        <dgm:presLayoutVars>
          <dgm:hierBranch val="init"/>
        </dgm:presLayoutVars>
      </dgm:prSet>
      <dgm:spPr/>
    </dgm:pt>
    <dgm:pt modelId="{C1D66A2F-D994-4A75-B3BF-FC2FA4EFF47D}" type="pres">
      <dgm:prSet presAssocID="{D9B9AB90-EF48-40A2-8485-56859426ABFA}" presName="rootComposite1" presStyleCnt="0"/>
      <dgm:spPr/>
    </dgm:pt>
    <dgm:pt modelId="{7899041F-B352-43E3-A6BB-53A5C6C4D194}" type="pres">
      <dgm:prSet presAssocID="{D9B9AB90-EF48-40A2-8485-56859426ABFA}" presName="rootText1" presStyleLbl="node0" presStyleIdx="0" presStyleCnt="1" custScaleX="265026" custScaleY="96399">
        <dgm:presLayoutVars>
          <dgm:chPref val="3"/>
        </dgm:presLayoutVars>
      </dgm:prSet>
      <dgm:spPr/>
    </dgm:pt>
    <dgm:pt modelId="{5060A422-1F0E-479D-96EA-B27618E80A43}" type="pres">
      <dgm:prSet presAssocID="{D9B9AB90-EF48-40A2-8485-56859426ABFA}" presName="rootConnector1" presStyleLbl="node1" presStyleIdx="0" presStyleCnt="0"/>
      <dgm:spPr/>
    </dgm:pt>
    <dgm:pt modelId="{B67082CA-DAFF-4C20-9CB9-0A2B3259ECB0}" type="pres">
      <dgm:prSet presAssocID="{D9B9AB90-EF48-40A2-8485-56859426ABFA}" presName="hierChild2" presStyleCnt="0"/>
      <dgm:spPr/>
    </dgm:pt>
    <dgm:pt modelId="{DD364139-9350-4025-87E7-82482DFDCB42}" type="pres">
      <dgm:prSet presAssocID="{569AEC99-4940-4164-9698-F4A9E23612B0}" presName="Name37" presStyleLbl="parChTrans1D2" presStyleIdx="0" presStyleCnt="3"/>
      <dgm:spPr/>
    </dgm:pt>
    <dgm:pt modelId="{72D5C5D0-CC71-428F-BC89-EF792954115B}" type="pres">
      <dgm:prSet presAssocID="{2675C759-6EDF-4A89-B14D-0483B2548478}" presName="hierRoot2" presStyleCnt="0">
        <dgm:presLayoutVars>
          <dgm:hierBranch val="init"/>
        </dgm:presLayoutVars>
      </dgm:prSet>
      <dgm:spPr/>
    </dgm:pt>
    <dgm:pt modelId="{982B2F3E-E0C7-471C-943F-E56DD94EE2B8}" type="pres">
      <dgm:prSet presAssocID="{2675C759-6EDF-4A89-B14D-0483B2548478}" presName="rootComposite" presStyleCnt="0"/>
      <dgm:spPr/>
    </dgm:pt>
    <dgm:pt modelId="{DE06E40C-45E1-42DC-B08C-3C543849196E}" type="pres">
      <dgm:prSet presAssocID="{2675C759-6EDF-4A89-B14D-0483B2548478}" presName="rootText" presStyleLbl="node2" presStyleIdx="0" presStyleCnt="3" custScaleX="277609" custScaleY="88478">
        <dgm:presLayoutVars>
          <dgm:chPref val="3"/>
        </dgm:presLayoutVars>
      </dgm:prSet>
      <dgm:spPr/>
    </dgm:pt>
    <dgm:pt modelId="{09632170-FF3B-4887-B6C4-8838BFDAE6BE}" type="pres">
      <dgm:prSet presAssocID="{2675C759-6EDF-4A89-B14D-0483B2548478}" presName="rootConnector" presStyleLbl="node2" presStyleIdx="0" presStyleCnt="3"/>
      <dgm:spPr/>
    </dgm:pt>
    <dgm:pt modelId="{7DD40F2A-BB9D-4DD6-814D-C6FF0EFC5EC7}" type="pres">
      <dgm:prSet presAssocID="{2675C759-6EDF-4A89-B14D-0483B2548478}" presName="hierChild4" presStyleCnt="0"/>
      <dgm:spPr/>
    </dgm:pt>
    <dgm:pt modelId="{99D5AEB2-486D-4BA0-B4D5-CF4634E430BA}" type="pres">
      <dgm:prSet presAssocID="{2675C759-6EDF-4A89-B14D-0483B2548478}" presName="hierChild5" presStyleCnt="0"/>
      <dgm:spPr/>
    </dgm:pt>
    <dgm:pt modelId="{B4CCFB68-4CD3-4B87-9DBA-69A2E5154CD0}" type="pres">
      <dgm:prSet presAssocID="{964F2308-F1EA-408D-A923-8A20C0B1EAE4}" presName="Name37" presStyleLbl="parChTrans1D2" presStyleIdx="1" presStyleCnt="3"/>
      <dgm:spPr/>
    </dgm:pt>
    <dgm:pt modelId="{6372C1E1-0CFB-490A-A522-D369737BC626}" type="pres">
      <dgm:prSet presAssocID="{461AAC5E-6D05-4E9E-950C-584E6256141E}" presName="hierRoot2" presStyleCnt="0">
        <dgm:presLayoutVars>
          <dgm:hierBranch val="init"/>
        </dgm:presLayoutVars>
      </dgm:prSet>
      <dgm:spPr/>
    </dgm:pt>
    <dgm:pt modelId="{2CBA3779-F66E-4D65-8FB6-08C2FE5E1041}" type="pres">
      <dgm:prSet presAssocID="{461AAC5E-6D05-4E9E-950C-584E6256141E}" presName="rootComposite" presStyleCnt="0"/>
      <dgm:spPr/>
    </dgm:pt>
    <dgm:pt modelId="{02D6EF46-1BEC-4397-92F0-3F3E8F498A0C}" type="pres">
      <dgm:prSet presAssocID="{461AAC5E-6D05-4E9E-950C-584E6256141E}" presName="rootText" presStyleLbl="node2" presStyleIdx="1" presStyleCnt="3" custScaleX="199676" custScaleY="88478">
        <dgm:presLayoutVars>
          <dgm:chPref val="3"/>
        </dgm:presLayoutVars>
      </dgm:prSet>
      <dgm:spPr/>
    </dgm:pt>
    <dgm:pt modelId="{81094072-0AFF-4CE0-9A0F-FF22214A15A0}" type="pres">
      <dgm:prSet presAssocID="{461AAC5E-6D05-4E9E-950C-584E6256141E}" presName="rootConnector" presStyleLbl="node2" presStyleIdx="1" presStyleCnt="3"/>
      <dgm:spPr/>
    </dgm:pt>
    <dgm:pt modelId="{729AF51C-0151-4370-9236-C37F52CC4364}" type="pres">
      <dgm:prSet presAssocID="{461AAC5E-6D05-4E9E-950C-584E6256141E}" presName="hierChild4" presStyleCnt="0"/>
      <dgm:spPr/>
    </dgm:pt>
    <dgm:pt modelId="{850B9872-3F2D-403A-BDEE-40FBF833293F}" type="pres">
      <dgm:prSet presAssocID="{461AAC5E-6D05-4E9E-950C-584E6256141E}" presName="hierChild5" presStyleCnt="0"/>
      <dgm:spPr/>
    </dgm:pt>
    <dgm:pt modelId="{65A539CA-9559-4B00-8F98-E71BCA08225F}" type="pres">
      <dgm:prSet presAssocID="{593440A3-BD8C-4631-918A-9ECCB063C532}" presName="Name37" presStyleLbl="parChTrans1D2" presStyleIdx="2" presStyleCnt="3"/>
      <dgm:spPr/>
    </dgm:pt>
    <dgm:pt modelId="{3F574AE2-3439-49B7-B9DE-7474384E9C82}" type="pres">
      <dgm:prSet presAssocID="{2CEC4F0A-4150-452E-9997-25067F631915}" presName="hierRoot2" presStyleCnt="0">
        <dgm:presLayoutVars>
          <dgm:hierBranch val="init"/>
        </dgm:presLayoutVars>
      </dgm:prSet>
      <dgm:spPr/>
    </dgm:pt>
    <dgm:pt modelId="{E39FA214-ADAD-42A4-9A77-14EC1D783B5D}" type="pres">
      <dgm:prSet presAssocID="{2CEC4F0A-4150-452E-9997-25067F631915}" presName="rootComposite" presStyleCnt="0"/>
      <dgm:spPr/>
    </dgm:pt>
    <dgm:pt modelId="{6C2D1562-62D7-4344-8B16-51E7C722F24D}" type="pres">
      <dgm:prSet presAssocID="{2CEC4F0A-4150-452E-9997-25067F631915}" presName="rootText" presStyleLbl="node2" presStyleIdx="2" presStyleCnt="3" custScaleX="137924" custScaleY="89340">
        <dgm:presLayoutVars>
          <dgm:chPref val="3"/>
        </dgm:presLayoutVars>
      </dgm:prSet>
      <dgm:spPr/>
    </dgm:pt>
    <dgm:pt modelId="{B80F14BB-B2AB-4876-A52F-544D8E1C6B55}" type="pres">
      <dgm:prSet presAssocID="{2CEC4F0A-4150-452E-9997-25067F631915}" presName="rootConnector" presStyleLbl="node2" presStyleIdx="2" presStyleCnt="3"/>
      <dgm:spPr/>
    </dgm:pt>
    <dgm:pt modelId="{95BB84AB-692A-4802-93F6-2497FBAECEF8}" type="pres">
      <dgm:prSet presAssocID="{2CEC4F0A-4150-452E-9997-25067F631915}" presName="hierChild4" presStyleCnt="0"/>
      <dgm:spPr/>
    </dgm:pt>
    <dgm:pt modelId="{A1185B7C-712C-4BAA-A8EC-AB22167EA954}" type="pres">
      <dgm:prSet presAssocID="{2CEC4F0A-4150-452E-9997-25067F631915}" presName="hierChild5" presStyleCnt="0"/>
      <dgm:spPr/>
    </dgm:pt>
    <dgm:pt modelId="{CEC80D96-AF28-4B90-AE3D-EFFD2610C378}" type="pres">
      <dgm:prSet presAssocID="{D9B9AB90-EF48-40A2-8485-56859426ABFA}" presName="hierChild3" presStyleCnt="0"/>
      <dgm:spPr/>
    </dgm:pt>
  </dgm:ptLst>
  <dgm:cxnLst>
    <dgm:cxn modelId="{8BBD2F13-6CC6-4CC7-8E9C-8F7208664B97}" type="presOf" srcId="{2CEC4F0A-4150-452E-9997-25067F631915}" destId="{6C2D1562-62D7-4344-8B16-51E7C722F24D}" srcOrd="0" destOrd="0" presId="urn:microsoft.com/office/officeart/2005/8/layout/orgChart1"/>
    <dgm:cxn modelId="{A1662728-D129-486E-B35F-C72F0A0361A0}" type="presOf" srcId="{461AAC5E-6D05-4E9E-950C-584E6256141E}" destId="{81094072-0AFF-4CE0-9A0F-FF22214A15A0}" srcOrd="1" destOrd="0" presId="urn:microsoft.com/office/officeart/2005/8/layout/orgChart1"/>
    <dgm:cxn modelId="{1527F93A-FE42-4BC2-954D-226F648CA989}" srcId="{D9B9AB90-EF48-40A2-8485-56859426ABFA}" destId="{2675C759-6EDF-4A89-B14D-0483B2548478}" srcOrd="0" destOrd="0" parTransId="{569AEC99-4940-4164-9698-F4A9E23612B0}" sibTransId="{1DBC24FC-9A81-4683-9021-C133C241DAD1}"/>
    <dgm:cxn modelId="{E391BD5E-1A43-4017-852C-5936A41AF470}" type="presOf" srcId="{D9B9AB90-EF48-40A2-8485-56859426ABFA}" destId="{5060A422-1F0E-479D-96EA-B27618E80A43}" srcOrd="1" destOrd="0" presId="urn:microsoft.com/office/officeart/2005/8/layout/orgChart1"/>
    <dgm:cxn modelId="{6DDBA36C-BD57-42C4-A2E7-D1FA07582DAB}" srcId="{D9B9AB90-EF48-40A2-8485-56859426ABFA}" destId="{2CEC4F0A-4150-452E-9997-25067F631915}" srcOrd="2" destOrd="0" parTransId="{593440A3-BD8C-4631-918A-9ECCB063C532}" sibTransId="{BAD4997E-EF3A-420D-B8C3-BE63FACEB6CF}"/>
    <dgm:cxn modelId="{32BB6256-E2B6-4DE4-A3B8-4E6B73E9F8FC}" srcId="{D9B9AB90-EF48-40A2-8485-56859426ABFA}" destId="{461AAC5E-6D05-4E9E-950C-584E6256141E}" srcOrd="1" destOrd="0" parTransId="{964F2308-F1EA-408D-A923-8A20C0B1EAE4}" sibTransId="{43F0CF91-CA92-4BBC-B773-5E72C656DEA6}"/>
    <dgm:cxn modelId="{35AA6476-4A6C-4D63-A726-2B869A4AA3A9}" type="presOf" srcId="{2675C759-6EDF-4A89-B14D-0483B2548478}" destId="{DE06E40C-45E1-42DC-B08C-3C543849196E}" srcOrd="0" destOrd="0" presId="urn:microsoft.com/office/officeart/2005/8/layout/orgChart1"/>
    <dgm:cxn modelId="{1012C17B-69B9-406F-B2C7-DAA20164ABCC}" type="presOf" srcId="{2CEC4F0A-4150-452E-9997-25067F631915}" destId="{B80F14BB-B2AB-4876-A52F-544D8E1C6B55}" srcOrd="1" destOrd="0" presId="urn:microsoft.com/office/officeart/2005/8/layout/orgChart1"/>
    <dgm:cxn modelId="{F9E9A3A5-6D9B-4815-8EFE-F15B1176BCBA}" type="presOf" srcId="{D9B9AB90-EF48-40A2-8485-56859426ABFA}" destId="{7899041F-B352-43E3-A6BB-53A5C6C4D194}" srcOrd="0" destOrd="0" presId="urn:microsoft.com/office/officeart/2005/8/layout/orgChart1"/>
    <dgm:cxn modelId="{C6A381AF-5684-48DA-BAAE-D58B3B46CD12}" type="presOf" srcId="{40AB2621-3D18-4944-8B4F-64BFA763EA13}" destId="{6BF9DECE-3C61-4F17-93D3-65453C6FB4EE}" srcOrd="0" destOrd="0" presId="urn:microsoft.com/office/officeart/2005/8/layout/orgChart1"/>
    <dgm:cxn modelId="{EE4064D2-54DB-44F1-8E8A-8335E8FBFAAC}" type="presOf" srcId="{2675C759-6EDF-4A89-B14D-0483B2548478}" destId="{09632170-FF3B-4887-B6C4-8838BFDAE6BE}" srcOrd="1" destOrd="0" presId="urn:microsoft.com/office/officeart/2005/8/layout/orgChart1"/>
    <dgm:cxn modelId="{F85E8EE3-8582-4EE7-B747-D6881AC450B6}" type="presOf" srcId="{461AAC5E-6D05-4E9E-950C-584E6256141E}" destId="{02D6EF46-1BEC-4397-92F0-3F3E8F498A0C}" srcOrd="0" destOrd="0" presId="urn:microsoft.com/office/officeart/2005/8/layout/orgChart1"/>
    <dgm:cxn modelId="{C0CF02E5-FC05-48CF-9F61-98A7AAFB582F}" type="presOf" srcId="{569AEC99-4940-4164-9698-F4A9E23612B0}" destId="{DD364139-9350-4025-87E7-82482DFDCB42}" srcOrd="0" destOrd="0" presId="urn:microsoft.com/office/officeart/2005/8/layout/orgChart1"/>
    <dgm:cxn modelId="{7452E0EC-34ED-42D3-9170-105666F14D61}" type="presOf" srcId="{964F2308-F1EA-408D-A923-8A20C0B1EAE4}" destId="{B4CCFB68-4CD3-4B87-9DBA-69A2E5154CD0}" srcOrd="0" destOrd="0" presId="urn:microsoft.com/office/officeart/2005/8/layout/orgChart1"/>
    <dgm:cxn modelId="{95212BF8-E120-491D-B281-6D3832D22FAC}" type="presOf" srcId="{593440A3-BD8C-4631-918A-9ECCB063C532}" destId="{65A539CA-9559-4B00-8F98-E71BCA08225F}" srcOrd="0" destOrd="0" presId="urn:microsoft.com/office/officeart/2005/8/layout/orgChart1"/>
    <dgm:cxn modelId="{90DBD2FE-2697-483C-8127-0703C16C9E68}" srcId="{40AB2621-3D18-4944-8B4F-64BFA763EA13}" destId="{D9B9AB90-EF48-40A2-8485-56859426ABFA}" srcOrd="0" destOrd="0" parTransId="{5A4386FD-780F-4E38-B5B5-15EA73F092DB}" sibTransId="{C8A67EF3-94CE-4E37-BAE4-A8EAFEC0252D}"/>
    <dgm:cxn modelId="{645C9C99-89FF-4487-8D85-343DEA626AF9}" type="presParOf" srcId="{6BF9DECE-3C61-4F17-93D3-65453C6FB4EE}" destId="{BB4D68AC-0846-44E4-A1E3-9DC897786C09}" srcOrd="0" destOrd="0" presId="urn:microsoft.com/office/officeart/2005/8/layout/orgChart1"/>
    <dgm:cxn modelId="{FF5C7881-0A6A-464A-8605-8D6AE9D18A3B}" type="presParOf" srcId="{BB4D68AC-0846-44E4-A1E3-9DC897786C09}" destId="{C1D66A2F-D994-4A75-B3BF-FC2FA4EFF47D}" srcOrd="0" destOrd="0" presId="urn:microsoft.com/office/officeart/2005/8/layout/orgChart1"/>
    <dgm:cxn modelId="{00DDBEAF-5EDB-43DA-B988-176E59E2B7FD}" type="presParOf" srcId="{C1D66A2F-D994-4A75-B3BF-FC2FA4EFF47D}" destId="{7899041F-B352-43E3-A6BB-53A5C6C4D194}" srcOrd="0" destOrd="0" presId="urn:microsoft.com/office/officeart/2005/8/layout/orgChart1"/>
    <dgm:cxn modelId="{02B827CD-29D4-4430-8865-91656B7FA25A}" type="presParOf" srcId="{C1D66A2F-D994-4A75-B3BF-FC2FA4EFF47D}" destId="{5060A422-1F0E-479D-96EA-B27618E80A43}" srcOrd="1" destOrd="0" presId="urn:microsoft.com/office/officeart/2005/8/layout/orgChart1"/>
    <dgm:cxn modelId="{CE713BA1-BC7D-473C-9296-DA2CCAA355D3}" type="presParOf" srcId="{BB4D68AC-0846-44E4-A1E3-9DC897786C09}" destId="{B67082CA-DAFF-4C20-9CB9-0A2B3259ECB0}" srcOrd="1" destOrd="0" presId="urn:microsoft.com/office/officeart/2005/8/layout/orgChart1"/>
    <dgm:cxn modelId="{D4F5B25B-BC1E-4A28-A834-EE5BD457032E}" type="presParOf" srcId="{B67082CA-DAFF-4C20-9CB9-0A2B3259ECB0}" destId="{DD364139-9350-4025-87E7-82482DFDCB42}" srcOrd="0" destOrd="0" presId="urn:microsoft.com/office/officeart/2005/8/layout/orgChart1"/>
    <dgm:cxn modelId="{35A7CC14-BA3C-45FF-A733-B43E1C1ECFA7}" type="presParOf" srcId="{B67082CA-DAFF-4C20-9CB9-0A2B3259ECB0}" destId="{72D5C5D0-CC71-428F-BC89-EF792954115B}" srcOrd="1" destOrd="0" presId="urn:microsoft.com/office/officeart/2005/8/layout/orgChart1"/>
    <dgm:cxn modelId="{3760033A-B6C2-4917-8DAF-C63ED65E2C71}" type="presParOf" srcId="{72D5C5D0-CC71-428F-BC89-EF792954115B}" destId="{982B2F3E-E0C7-471C-943F-E56DD94EE2B8}" srcOrd="0" destOrd="0" presId="urn:microsoft.com/office/officeart/2005/8/layout/orgChart1"/>
    <dgm:cxn modelId="{92E46716-8531-4A3C-9E1E-6F64058FD750}" type="presParOf" srcId="{982B2F3E-E0C7-471C-943F-E56DD94EE2B8}" destId="{DE06E40C-45E1-42DC-B08C-3C543849196E}" srcOrd="0" destOrd="0" presId="urn:microsoft.com/office/officeart/2005/8/layout/orgChart1"/>
    <dgm:cxn modelId="{0C0065C2-4C6F-4CEC-8E56-C35BC6C302A5}" type="presParOf" srcId="{982B2F3E-E0C7-471C-943F-E56DD94EE2B8}" destId="{09632170-FF3B-4887-B6C4-8838BFDAE6BE}" srcOrd="1" destOrd="0" presId="urn:microsoft.com/office/officeart/2005/8/layout/orgChart1"/>
    <dgm:cxn modelId="{4136DE88-2697-443C-939A-9F55F46BF7A8}" type="presParOf" srcId="{72D5C5D0-CC71-428F-BC89-EF792954115B}" destId="{7DD40F2A-BB9D-4DD6-814D-C6FF0EFC5EC7}" srcOrd="1" destOrd="0" presId="urn:microsoft.com/office/officeart/2005/8/layout/orgChart1"/>
    <dgm:cxn modelId="{59CA4D5B-AF9A-4284-829B-1E79C743B959}" type="presParOf" srcId="{72D5C5D0-CC71-428F-BC89-EF792954115B}" destId="{99D5AEB2-486D-4BA0-B4D5-CF4634E430BA}" srcOrd="2" destOrd="0" presId="urn:microsoft.com/office/officeart/2005/8/layout/orgChart1"/>
    <dgm:cxn modelId="{B8742762-55CC-4439-B7EB-C1E9B0BFC86A}" type="presParOf" srcId="{B67082CA-DAFF-4C20-9CB9-0A2B3259ECB0}" destId="{B4CCFB68-4CD3-4B87-9DBA-69A2E5154CD0}" srcOrd="2" destOrd="0" presId="urn:microsoft.com/office/officeart/2005/8/layout/orgChart1"/>
    <dgm:cxn modelId="{54F5468A-10DA-48E1-807D-64EF5C849ECD}" type="presParOf" srcId="{B67082CA-DAFF-4C20-9CB9-0A2B3259ECB0}" destId="{6372C1E1-0CFB-490A-A522-D369737BC626}" srcOrd="3" destOrd="0" presId="urn:microsoft.com/office/officeart/2005/8/layout/orgChart1"/>
    <dgm:cxn modelId="{D3197C82-D7AD-44CB-ABD4-61F845F1AFCC}" type="presParOf" srcId="{6372C1E1-0CFB-490A-A522-D369737BC626}" destId="{2CBA3779-F66E-4D65-8FB6-08C2FE5E1041}" srcOrd="0" destOrd="0" presId="urn:microsoft.com/office/officeart/2005/8/layout/orgChart1"/>
    <dgm:cxn modelId="{52601BA1-805F-40CA-8754-A3235F3D2675}" type="presParOf" srcId="{2CBA3779-F66E-4D65-8FB6-08C2FE5E1041}" destId="{02D6EF46-1BEC-4397-92F0-3F3E8F498A0C}" srcOrd="0" destOrd="0" presId="urn:microsoft.com/office/officeart/2005/8/layout/orgChart1"/>
    <dgm:cxn modelId="{9A9268AD-1FF5-42C7-AD42-96302F0610A6}" type="presParOf" srcId="{2CBA3779-F66E-4D65-8FB6-08C2FE5E1041}" destId="{81094072-0AFF-4CE0-9A0F-FF22214A15A0}" srcOrd="1" destOrd="0" presId="urn:microsoft.com/office/officeart/2005/8/layout/orgChart1"/>
    <dgm:cxn modelId="{38A0A3C7-38C4-41B6-8E2F-5BB3359D520B}" type="presParOf" srcId="{6372C1E1-0CFB-490A-A522-D369737BC626}" destId="{729AF51C-0151-4370-9236-C37F52CC4364}" srcOrd="1" destOrd="0" presId="urn:microsoft.com/office/officeart/2005/8/layout/orgChart1"/>
    <dgm:cxn modelId="{3B7CB8F0-C71F-41E4-AF7E-2903B052A113}" type="presParOf" srcId="{6372C1E1-0CFB-490A-A522-D369737BC626}" destId="{850B9872-3F2D-403A-BDEE-40FBF833293F}" srcOrd="2" destOrd="0" presId="urn:microsoft.com/office/officeart/2005/8/layout/orgChart1"/>
    <dgm:cxn modelId="{66D53871-4B68-4DA3-83C3-4F2D4E1D7A14}" type="presParOf" srcId="{B67082CA-DAFF-4C20-9CB9-0A2B3259ECB0}" destId="{65A539CA-9559-4B00-8F98-E71BCA08225F}" srcOrd="4" destOrd="0" presId="urn:microsoft.com/office/officeart/2005/8/layout/orgChart1"/>
    <dgm:cxn modelId="{DBB911A0-383F-4145-9DA4-10CF11475139}" type="presParOf" srcId="{B67082CA-DAFF-4C20-9CB9-0A2B3259ECB0}" destId="{3F574AE2-3439-49B7-B9DE-7474384E9C82}" srcOrd="5" destOrd="0" presId="urn:microsoft.com/office/officeart/2005/8/layout/orgChart1"/>
    <dgm:cxn modelId="{AED74E9F-7C01-4FF5-BD0D-1E48938AEB4E}" type="presParOf" srcId="{3F574AE2-3439-49B7-B9DE-7474384E9C82}" destId="{E39FA214-ADAD-42A4-9A77-14EC1D783B5D}" srcOrd="0" destOrd="0" presId="urn:microsoft.com/office/officeart/2005/8/layout/orgChart1"/>
    <dgm:cxn modelId="{2A313E23-3AD1-4B9F-A476-9A5B17EC3150}" type="presParOf" srcId="{E39FA214-ADAD-42A4-9A77-14EC1D783B5D}" destId="{6C2D1562-62D7-4344-8B16-51E7C722F24D}" srcOrd="0" destOrd="0" presId="urn:microsoft.com/office/officeart/2005/8/layout/orgChart1"/>
    <dgm:cxn modelId="{F34713AD-FD06-4FAF-889D-4B69C70D93B9}" type="presParOf" srcId="{E39FA214-ADAD-42A4-9A77-14EC1D783B5D}" destId="{B80F14BB-B2AB-4876-A52F-544D8E1C6B55}" srcOrd="1" destOrd="0" presId="urn:microsoft.com/office/officeart/2005/8/layout/orgChart1"/>
    <dgm:cxn modelId="{4F70C8BB-4A0D-48CB-AC75-7254373C2768}" type="presParOf" srcId="{3F574AE2-3439-49B7-B9DE-7474384E9C82}" destId="{95BB84AB-692A-4802-93F6-2497FBAECEF8}" srcOrd="1" destOrd="0" presId="urn:microsoft.com/office/officeart/2005/8/layout/orgChart1"/>
    <dgm:cxn modelId="{502014AF-CAE6-40EE-8D8B-CD1EC5DB28C8}" type="presParOf" srcId="{3F574AE2-3439-49B7-B9DE-7474384E9C82}" destId="{A1185B7C-712C-4BAA-A8EC-AB22167EA954}" srcOrd="2" destOrd="0" presId="urn:microsoft.com/office/officeart/2005/8/layout/orgChart1"/>
    <dgm:cxn modelId="{3D337243-92E4-489D-9EA5-1A9A1C482D93}" type="presParOf" srcId="{BB4D68AC-0846-44E4-A1E3-9DC897786C09}" destId="{CEC80D96-AF28-4B90-AE3D-EFFD2610C37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539CA-9559-4B00-8F98-E71BCA08225F}">
      <dsp:nvSpPr>
        <dsp:cNvPr id="0" name=""/>
        <dsp:cNvSpPr/>
      </dsp:nvSpPr>
      <dsp:spPr>
        <a:xfrm>
          <a:off x="3237191" y="1373295"/>
          <a:ext cx="2557345" cy="206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19"/>
              </a:lnTo>
              <a:lnTo>
                <a:pt x="2557345" y="103419"/>
              </a:lnTo>
              <a:lnTo>
                <a:pt x="2557345" y="206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CFB68-4CD3-4B87-9DBA-69A2E5154CD0}">
      <dsp:nvSpPr>
        <dsp:cNvPr id="0" name=""/>
        <dsp:cNvSpPr/>
      </dsp:nvSpPr>
      <dsp:spPr>
        <a:xfrm>
          <a:off x="3237191" y="1373295"/>
          <a:ext cx="687912" cy="206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19"/>
              </a:lnTo>
              <a:lnTo>
                <a:pt x="687912" y="103419"/>
              </a:lnTo>
              <a:lnTo>
                <a:pt x="687912" y="206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64139-9350-4025-87E7-82482DFDCB42}">
      <dsp:nvSpPr>
        <dsp:cNvPr id="0" name=""/>
        <dsp:cNvSpPr/>
      </dsp:nvSpPr>
      <dsp:spPr>
        <a:xfrm>
          <a:off x="1367758" y="1373295"/>
          <a:ext cx="1869432" cy="206839"/>
        </a:xfrm>
        <a:custGeom>
          <a:avLst/>
          <a:gdLst/>
          <a:ahLst/>
          <a:cxnLst/>
          <a:rect l="0" t="0" r="0" b="0"/>
          <a:pathLst>
            <a:path>
              <a:moveTo>
                <a:pt x="1869432" y="0"/>
              </a:moveTo>
              <a:lnTo>
                <a:pt x="1869432" y="103419"/>
              </a:lnTo>
              <a:lnTo>
                <a:pt x="0" y="103419"/>
              </a:lnTo>
              <a:lnTo>
                <a:pt x="0" y="206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9041F-B352-43E3-A6BB-53A5C6C4D194}">
      <dsp:nvSpPr>
        <dsp:cNvPr id="0" name=""/>
        <dsp:cNvSpPr/>
      </dsp:nvSpPr>
      <dsp:spPr>
        <a:xfrm>
          <a:off x="1932006" y="898555"/>
          <a:ext cx="2610370" cy="474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GB" sz="1800" i="1" kern="1200" smtClean="0">
                      <a:solidFill>
                        <a:srgbClr val="836967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GB" sz="1800" i="1" kern="1200">
                      <a:latin typeface="Cambria Math" panose="02040503050406030204" pitchFamily="18" charset="0"/>
                    </a:rPr>
                    <m:t>𝛾</m:t>
                  </m:r>
                </m:e>
                <m:sup>
                  <m:sSub>
                    <m:sSubPr>
                      <m:ctrlPr>
                        <a:rPr lang="en-GB" sz="1800" i="1" kern="120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800" i="1" kern="1200">
                          <a:latin typeface="Cambria Math" panose="02040503050406030204" pitchFamily="18" charset="0"/>
                        </a:rPr>
                        <m:t>𝑖</m:t>
                      </m:r>
                    </m:e>
                    <m:sub>
                      <m:r>
                        <a:rPr lang="en-GB" sz="1800" i="0" kern="120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sup>
              </m:sSup>
            </m:oMath>
          </a14:m>
          <a:r>
            <a:rPr lang="en-GB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GB" sz="1800" kern="1200" dirty="0" smtClean="0">
                  <a:latin typeface="Cambria Math" panose="02040503050406030204" pitchFamily="18" charset="0"/>
                </a:rPr>
                <m:t>∘</m:t>
              </m:r>
              <m:sSup>
                <m:sSupPr>
                  <m:ctrlPr>
                    <a:rPr lang="el-GR" sz="18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l-GR" sz="18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p>
                  <m:sSub>
                    <m:sSubPr>
                      <m:ctrlPr>
                        <a:rPr lang="el-GR" sz="1800" i="1" kern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de-CH" sz="1800" b="0" i="1" kern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e>
                    <m:sub>
                      <m:r>
                        <a:rPr lang="de-CH" sz="1800" b="0" i="1" kern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</m:sup>
              </m:sSup>
              <m:r>
                <a:rPr lang="en-GB" sz="1800" kern="1200" dirty="0" smtClean="0">
                  <a:latin typeface="Cambria Math" panose="02040503050406030204" pitchFamily="18" charset="0"/>
                </a:rPr>
                <m:t>∘</m:t>
              </m:r>
              <m:sSup>
                <m:sSupPr>
                  <m:ctrlPr>
                    <a:rPr lang="en-GB" sz="18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GB" sz="18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e>
                <m:sup>
                  <m:sSub>
                    <m:sSubPr>
                      <m:ctrlPr>
                        <a:rPr lang="en-GB" sz="180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CH" sz="1800" b="0" i="1" kern="1200" dirty="0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  <m:sub>
                      <m:r>
                        <a:rPr lang="de-CH" sz="1800" b="0" i="1" kern="1200" dirty="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sup>
              </m:sSup>
              <m:r>
                <a:rPr lang="de-CH" sz="18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de-CH" sz="1800" b="0" i="1" kern="1200" dirty="0" smtClean="0">
                  <a:latin typeface="Cambria Math" panose="02040503050406030204" pitchFamily="18" charset="0"/>
                </a:rPr>
                <m:t>𝑃</m:t>
              </m:r>
              <m:r>
                <a:rPr lang="de-CH" sz="1800" b="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de-CH" sz="1800" b="0" i="1" kern="1200" dirty="0" smtClean="0">
                  <a:latin typeface="Cambria Math" panose="02040503050406030204" pitchFamily="18" charset="0"/>
                </a:rPr>
                <m:t>𝑋</m:t>
              </m:r>
              <m:r>
                <a:rPr lang="de-CH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∥</m:t>
              </m:r>
              <m:r>
                <a:rPr lang="de-CH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𝐾</m:t>
              </m:r>
              <m:r>
                <a:rPr lang="de-CH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))</m:t>
              </m:r>
            </m:oMath>
          </a14:m>
          <a:endParaRPr lang="en-GB" sz="1800" kern="1200" dirty="0"/>
        </a:p>
      </dsp:txBody>
      <dsp:txXfrm>
        <a:off x="1932006" y="898555"/>
        <a:ext cx="2610370" cy="474740"/>
      </dsp:txXfrm>
    </dsp:sp>
    <dsp:sp modelId="{DE06E40C-45E1-42DC-B08C-3C543849196E}">
      <dsp:nvSpPr>
        <dsp:cNvPr id="0" name=""/>
        <dsp:cNvSpPr/>
      </dsp:nvSpPr>
      <dsp:spPr>
        <a:xfrm>
          <a:off x="605" y="1580134"/>
          <a:ext cx="2734306" cy="435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de-CH" sz="1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𝛾</m:t>
              </m:r>
              <m:d>
                <m:dPr>
                  <m:ctrlPr>
                    <a:rPr lang="de-CH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de-CH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</m:d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de-CH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de-CH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𝜑</m:t>
                  </m:r>
                </m:e>
                <m:sup>
                  <m:r>
                    <a:rPr lang="de-CH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p>
              </m:sSup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)⊕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𝜑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)⊕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</m:oMath>
          </a14:m>
          <a:endParaRPr lang="en-GB" sz="1800" kern="1200" dirty="0"/>
        </a:p>
      </dsp:txBody>
      <dsp:txXfrm>
        <a:off x="605" y="1580134"/>
        <a:ext cx="2734306" cy="435731"/>
      </dsp:txXfrm>
    </dsp:sp>
    <dsp:sp modelId="{02D6EF46-1BEC-4397-92F0-3F3E8F498A0C}">
      <dsp:nvSpPr>
        <dsp:cNvPr id="0" name=""/>
        <dsp:cNvSpPr/>
      </dsp:nvSpPr>
      <dsp:spPr>
        <a:xfrm>
          <a:off x="2941751" y="1580134"/>
          <a:ext cx="1966706" cy="435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β</m:t>
              </m:r>
              <m:r>
                <a:rPr lang="de-CH" sz="18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m:rPr>
                  <m:sty m:val="p"/>
                </m:rPr>
                <a:rPr lang="de-CH" sz="18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x</m:t>
              </m:r>
              <m:r>
                <a:rPr lang="de-CH" sz="18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)=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𝜑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)⊕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</m:oMath>
          </a14:m>
          <a:endParaRPr lang="en-GB" sz="1800" kern="1200" dirty="0"/>
        </a:p>
      </dsp:txBody>
      <dsp:txXfrm>
        <a:off x="2941751" y="1580134"/>
        <a:ext cx="1966706" cy="435731"/>
      </dsp:txXfrm>
    </dsp:sp>
    <dsp:sp modelId="{6C2D1562-62D7-4344-8B16-51E7C722F24D}">
      <dsp:nvSpPr>
        <dsp:cNvPr id="0" name=""/>
        <dsp:cNvSpPr/>
      </dsp:nvSpPr>
      <dsp:spPr>
        <a:xfrm>
          <a:off x="5115296" y="1580134"/>
          <a:ext cx="1358480" cy="4399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α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de-CH" sz="18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𝜑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r>
                <a:rPr lang="de-CH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5115296" y="1580134"/>
        <a:ext cx="1358480" cy="439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16.08.23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6:56.19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1258 361 0 0,'0'-47'0'0,"0"-118"0"0,0 573 0 0,0-405 0 0,0 36 0 0,0 22 0 0,0-58 0 0,0-4 0 0,0-1 0 0,0-1 0 0,0 1 0 0,0 0 0 0,0 0 0 0,0 5 0 0,0 0 0 0,0 0 0 0,0 0 0 0,0 0 0 0,0-1 0 0,0-2 0 0,0 3 0 0,0 0 0 0,0-1 0 0,0 2 0 0,0-1 0 0,0 0 0 0,0 1 0 0,0-1 0 0,0-1 0 0,0-697 0 0,0 699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6:56.19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1273 299 0 0,'0'3'0'0,"0"0"0"0,0-307 0 0,0 860 0 0,0-552 0 0,0-1 0 0,0 1 0 0,0 21 0 0,0 0 0 0,0-23 0 0,0-3 0 0,0 37 0 0,0-26 0 0,0-9 0 0,0-2 0 0,0-1 0 0,0-5 0 0,0 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4:04.38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463 0 0 0,'3'0'0'0,"-4"0"0"0,0 0 0 0,0 0 0 0,2 0 0 0,1 0 0 0,1 0 0 0,-1 0 0 0,0 0 0 0,2 0 0 0,-2 0 0 0,0 0 0 0,0 0 0 0,-223 0 0 0,60 0 0 0,145 0 0 0,-25 0 0 0,39 0 0 0,-40 0 0 0,53 0 0 0,-7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4:04.39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0 251 0 0,'0'-33'0'0,"0"-81"0"0,0 397 0 0,0-281 0 0,0 26 0 0,0 14 0 0,0-40 0 0,0-3 0 0,0 0 0 0,0-1 0 0,0 0 0 0,0 1 0 0,0 0 0 0,0 3 0 0,0 0 0 0,0 0 0 0,0 0 0 0,0 0 0 0,0-1 0 0,0 0 0 0,0 0 0 0,0 1 0 0,0 0 0 0,0 1 0 0,0-1 0 0,0 0 0 0,0 0 0 0,0 1 0 0,0-2 0 0,0-484 0 0,0 486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4:04.39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1 184 0 0,'0'2'0'0,"0"0"0"0,0-189 0 0,0 529 0 0,0-340 0 0,0 0 0 0,0 1 0 0,0 12 0 0,0 1 0 0,0-16 0 0,0 0 0 0,0 22 0 0,0-16 0 0,0-5 0 0,0-2 0 0,0 0 0 0,0-3 0 0,0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12:06:56.18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546 2037 0 0,'3'0'0'0,"-3"0"0"0,-1 0 0 0,0 0 0 0,2 0 0 0,1 0 0 0,1 0 0 0,0 0 0 0,0 0 0 0,0 0 0 0,0 0 0 0,0 0 0 0,0 0 0 0,-265 0 0 0,72 0 0 0,171 0 0 0,-29 0 0 0,45 0 0 0,-46 0 0 0,62 0 0 0,-8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16.08.23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7381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555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These </a:t>
            </a:r>
            <a:r>
              <a:rPr lang="de-CH" dirty="0" err="1"/>
              <a:t>observations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classical</a:t>
            </a:r>
            <a:r>
              <a:rPr lang="de-CH" dirty="0"/>
              <a:t> </a:t>
            </a:r>
            <a:r>
              <a:rPr lang="de-CH" dirty="0" err="1"/>
              <a:t>setting</a:t>
            </a:r>
            <a:r>
              <a:rPr lang="de-CH" dirty="0"/>
              <a:t>!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idea is to sum up two blocks of AD into one block in a way the algorithm would process the AD. So AD B is one block shorter.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3575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The aim is to gain raw block cipher access. To do so, we define function f2 that depending on an input bit b computes either the encryption of an input block of AD A or the encryption of AD B || A, where B is a fixed block of AD. 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Note that here </a:t>
            </a:r>
            <a:r>
              <a:rPr lang="en-GB" sz="1800" b="0" i="0" u="none" strike="noStrike" baseline="0" dirty="0">
                <a:latin typeface="URWPalladioL-Ital"/>
              </a:rPr>
              <a:t>f</a:t>
            </a:r>
            <a:r>
              <a:rPr lang="en-GB" sz="1800" b="0" i="0" u="none" strike="noStrike" baseline="0" dirty="0">
                <a:latin typeface="URWPalladioL-Roma"/>
              </a:rPr>
              <a:t>2 gives us a value in </a:t>
            </a:r>
            <a:r>
              <a:rPr lang="en-GB" sz="1800" b="0" i="0" u="none" strike="noStrike" baseline="0" dirty="0">
                <a:latin typeface="CMSY10"/>
              </a:rPr>
              <a:t>{</a:t>
            </a:r>
            <a:r>
              <a:rPr lang="en-GB" sz="1800" b="0" i="0" u="none" strike="noStrike" baseline="0" dirty="0">
                <a:latin typeface="URWPalladioL-Roma"/>
              </a:rPr>
              <a:t>0, 1</a:t>
            </a:r>
            <a:r>
              <a:rPr lang="en-GB" sz="1800" b="0" i="0" u="none" strike="noStrike" baseline="0" dirty="0">
                <a:latin typeface="CMSY10"/>
              </a:rPr>
              <a:t>}^</a:t>
            </a:r>
            <a:r>
              <a:rPr lang="en-GB" sz="1800" b="0" i="1" u="none" strike="noStrike" baseline="0" dirty="0">
                <a:latin typeface="PazoMath-Italic"/>
              </a:rPr>
              <a:t>τ</a:t>
            </a:r>
            <a:r>
              <a:rPr lang="en-GB" sz="1800" b="0" i="0" u="none" strike="noStrike" baseline="0" dirty="0">
                <a:latin typeface="URWPalladioL-Roma"/>
              </a:rPr>
              <a:t>, namely the tag T, since the ciphertext is empty as a result of the plaintext being chosen as empty.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TA is computed as described before.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29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simplicity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an </a:t>
            </a:r>
            <a:r>
              <a:rPr lang="de-CH" dirty="0" err="1"/>
              <a:t>inner</a:t>
            </a:r>
            <a:r>
              <a:rPr lang="de-CH" dirty="0"/>
              <a:t> function of f_2, </a:t>
            </a:r>
            <a:r>
              <a:rPr lang="de-CH" dirty="0" err="1"/>
              <a:t>namely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computation</a:t>
            </a:r>
            <a:r>
              <a:rPr lang="de-CH" dirty="0"/>
              <a:t> of </a:t>
            </a:r>
            <a:r>
              <a:rPr lang="de-CH" dirty="0" err="1"/>
              <a:t>the</a:t>
            </a:r>
            <a:r>
              <a:rPr lang="de-CH" dirty="0"/>
              <a:t> TA </a:t>
            </a:r>
            <a:r>
              <a:rPr lang="de-CH" dirty="0" err="1"/>
              <a:t>value</a:t>
            </a:r>
            <a:endParaRPr lang="de-CH" dirty="0"/>
          </a:p>
          <a:p>
            <a:pPr marL="171450" lvl="0" indent="-171450">
              <a:buFontTx/>
              <a:buChar char="-"/>
            </a:pPr>
            <a:r>
              <a:rPr lang="de-CH" dirty="0"/>
              <a:t>We claim and prove periodicity, here shown for input 0 || A, works the same for 1||A, but E_K(B) cancels out due to xor.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With the assumption that we can in fact compute </a:t>
            </a:r>
            <a:r>
              <a:rPr lang="en-GB" sz="1800" b="0" i="0" u="none" strike="noStrike" baseline="0" dirty="0">
                <a:latin typeface="URWPalladioL-Ital"/>
              </a:rPr>
              <a:t>f</a:t>
            </a:r>
            <a:r>
              <a:rPr lang="en-GB" sz="1800" b="0" i="0" u="none" strike="noStrike" baseline="0" dirty="0">
                <a:latin typeface="URWPalladioL-Roma"/>
              </a:rPr>
              <a:t>2 in superposition using a </a:t>
            </a:r>
            <a:r>
              <a:rPr lang="en-GB" sz="1800" b="1" i="1" u="none" strike="noStrike" baseline="0" dirty="0">
                <a:latin typeface="URWPalladioL-Ital"/>
              </a:rPr>
              <a:t>single</a:t>
            </a:r>
            <a:r>
              <a:rPr lang="en-GB" sz="1800" b="0" i="0" u="none" strike="noStrike" baseline="0" dirty="0">
                <a:latin typeface="URWPalladioL-Ital"/>
              </a:rPr>
              <a:t> </a:t>
            </a:r>
            <a:r>
              <a:rPr lang="en-GB" sz="1800" b="0" i="0" u="none" strike="noStrike" baseline="0" dirty="0">
                <a:latin typeface="URWPalladioL-Roma"/>
              </a:rPr>
              <a:t>quantum query to the encryption oracle OTR-</a:t>
            </a:r>
            <a:r>
              <a:rPr lang="en-GB" sz="1800" b="0" i="0" u="none" strike="noStrike" baseline="0" dirty="0">
                <a:latin typeface="CMSY10"/>
              </a:rPr>
              <a:t>E</a:t>
            </a:r>
            <a:r>
              <a:rPr lang="en-GB" sz="1800" b="0" i="0" u="none" strike="noStrike" baseline="0" dirty="0">
                <a:latin typeface="URWPalladioL-Ital"/>
              </a:rPr>
              <a:t>K</a:t>
            </a:r>
            <a:r>
              <a:rPr lang="en-GB" sz="1800" b="0" i="0" u="none" strike="noStrike" baseline="0" dirty="0">
                <a:latin typeface="URWPalladioL-Roma"/>
              </a:rPr>
              <a:t>,</a:t>
            </a:r>
            <a:r>
              <a:rPr lang="en-GB" sz="1800" b="0" i="0" u="none" strike="noStrike" baseline="0" dirty="0">
                <a:latin typeface="URWPalladioL-Ital"/>
              </a:rPr>
              <a:t>s</a:t>
            </a:r>
            <a:r>
              <a:rPr lang="en-GB" sz="1800" b="0" i="0" u="none" strike="noStrike" baseline="0" dirty="0">
                <a:latin typeface="CMR10"/>
              </a:rPr>
              <a:t>(</a:t>
            </a:r>
            <a:r>
              <a:rPr lang="en-GB" sz="1800" b="0" i="0" u="none" strike="noStrike" baseline="0" dirty="0">
                <a:latin typeface="URWPalladioL-Ital"/>
              </a:rPr>
              <a:t>N</a:t>
            </a:r>
            <a:r>
              <a:rPr lang="en-GB" sz="1800" b="0" i="0" u="none" strike="noStrike" baseline="0" dirty="0">
                <a:latin typeface="URWPalladioL-Roma"/>
              </a:rPr>
              <a:t>, </a:t>
            </a:r>
            <a:r>
              <a:rPr lang="en-GB" sz="1800" b="0" i="0" u="none" strike="noStrike" baseline="0" dirty="0">
                <a:latin typeface="CMSY10"/>
              </a:rPr>
              <a:t>・</a:t>
            </a:r>
            <a:r>
              <a:rPr lang="en-GB" sz="1800" b="0" i="0" u="none" strike="noStrike" baseline="0" dirty="0">
                <a:latin typeface="CMR10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CMR10"/>
              </a:rPr>
              <a:t>Recover EK(B) in O(n) quantum queries using Simon’s algorithm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period </a:t>
            </a:r>
            <a:r>
              <a:rPr lang="en-GB" sz="1800" b="0" i="0" u="none" strike="noStrike" baseline="0" dirty="0">
                <a:latin typeface="URWPalladioL-Ital"/>
              </a:rPr>
              <a:t>s </a:t>
            </a:r>
            <a:r>
              <a:rPr lang="en-GB" sz="1800" b="0" i="0" u="none" strike="noStrike" baseline="0" dirty="0">
                <a:latin typeface="URWPalladioL-Roma"/>
              </a:rPr>
              <a:t>is independent of the nonce. even though nonce, and hence </a:t>
            </a:r>
            <a:r>
              <a:rPr lang="en-GB" sz="1800" b="0" i="0" u="none" strike="noStrike" baseline="0" dirty="0">
                <a:latin typeface="URWPalladioL-Ital"/>
              </a:rPr>
              <a:t>f</a:t>
            </a:r>
            <a:r>
              <a:rPr lang="en-GB" sz="1800" b="0" i="0" u="none" strike="noStrike" baseline="0" dirty="0">
                <a:latin typeface="URWPalladioL-Roma"/>
              </a:rPr>
              <a:t>2 changes with each quantum query, Simon’s algorithm still returns random vector orthogonal to </a:t>
            </a:r>
            <a:r>
              <a:rPr lang="en-GB" sz="1800" b="0" i="1" u="none" strike="noStrike" baseline="0" dirty="0">
                <a:latin typeface="URWPalladioL-Ital"/>
              </a:rPr>
              <a:t>fixed</a:t>
            </a:r>
            <a:r>
              <a:rPr lang="en-GB" sz="1800" b="0" i="0" u="none" strike="noStrike" baseline="0" dirty="0">
                <a:latin typeface="URWPalladioL-Ital"/>
              </a:rPr>
              <a:t> </a:t>
            </a:r>
            <a:r>
              <a:rPr lang="en-GB" sz="1800" b="0" i="0" u="none" strike="noStrike" baseline="0" dirty="0">
                <a:latin typeface="URWPalladioL-Roma"/>
              </a:rPr>
              <a:t>period </a:t>
            </a:r>
            <a:r>
              <a:rPr lang="en-GB" sz="1800" b="0" i="0" u="none" strike="noStrike" baseline="0" dirty="0">
                <a:latin typeface="URWPalladioL-Ital"/>
              </a:rPr>
              <a:t>s </a:t>
            </a:r>
            <a:r>
              <a:rPr lang="en-GB" sz="1800" b="0" i="0" u="none" strike="noStrike" baseline="0" dirty="0">
                <a:latin typeface="CMR10"/>
              </a:rPr>
              <a:t>= </a:t>
            </a:r>
            <a:r>
              <a:rPr lang="en-GB" sz="1800" b="0" i="0" u="none" strike="noStrike" baseline="0" dirty="0">
                <a:latin typeface="URWPalladioL-Roma"/>
              </a:rPr>
              <a:t>1</a:t>
            </a:r>
            <a:r>
              <a:rPr lang="en-GB" sz="1800" b="0" i="0" u="none" strike="noStrike" baseline="0" dirty="0">
                <a:latin typeface="CMSY10"/>
              </a:rPr>
              <a:t>||</a:t>
            </a:r>
            <a:r>
              <a:rPr lang="en-GB" sz="1800" b="0" i="0" u="none" strike="noStrike" baseline="0" dirty="0">
                <a:latin typeface="URWPalladioL-Ital"/>
              </a:rPr>
              <a:t>EK</a:t>
            </a:r>
            <a:r>
              <a:rPr lang="en-GB" sz="1800" b="0" i="0" u="none" strike="noStrike" baseline="0" dirty="0">
                <a:latin typeface="CMR10"/>
              </a:rPr>
              <a:t>(</a:t>
            </a:r>
            <a:r>
              <a:rPr lang="en-GB" sz="1800" b="0" i="0" u="none" strike="noStrike" baseline="0" dirty="0">
                <a:latin typeface="URWPalladioL-Ital"/>
              </a:rPr>
              <a:t>B</a:t>
            </a:r>
            <a:r>
              <a:rPr lang="en-GB" sz="1800" b="0" i="0" u="none" strike="noStrike" baseline="0" dirty="0">
                <a:latin typeface="CMR10"/>
              </a:rPr>
              <a:t>) </a:t>
            </a:r>
            <a:r>
              <a:rPr lang="en-GB" sz="1800" b="0" i="0" u="none" strike="noStrike" baseline="0" dirty="0">
                <a:latin typeface="URWPalladioL-Roma"/>
              </a:rPr>
              <a:t>in each of the </a:t>
            </a:r>
            <a:r>
              <a:rPr lang="en-GB" sz="1800" b="0" i="0" u="none" strike="noStrike" baseline="0" dirty="0">
                <a:latin typeface="URWPalladioL-Ital"/>
              </a:rPr>
              <a:t>n </a:t>
            </a:r>
            <a:r>
              <a:rPr lang="en-GB" sz="1800" b="0" i="0" u="none" strike="noStrike" baseline="0" dirty="0">
                <a:latin typeface="URWPalladioL-Roma"/>
              </a:rPr>
              <a:t>iterations. -&gt; solve system of linear equations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URWPalladioL-Roma"/>
              </a:rPr>
              <a:t>As a result we gain raw block cipher access!</a:t>
            </a:r>
          </a:p>
          <a:p>
            <a:pPr marL="285750" indent="-285750" algn="l">
              <a:buFontTx/>
              <a:buChar char="-"/>
            </a:pPr>
            <a:endParaRPr lang="en-GB" sz="1800" b="0" i="0" u="none" strike="noStrike" baseline="0" dirty="0">
              <a:latin typeface="URWPalladioL-Roma"/>
            </a:endParaRPr>
          </a:p>
          <a:p>
            <a:pPr marL="285750" indent="-285750" algn="l">
              <a:buFontTx/>
              <a:buChar char="-"/>
            </a:pPr>
            <a:endParaRPr lang="en-GB" sz="1800" b="0" i="0" u="none" strike="noStrike" baseline="0" dirty="0">
              <a:latin typeface="URWPalladioL-Roma"/>
            </a:endParaRPr>
          </a:p>
          <a:p>
            <a:pPr marL="285750" indent="-285750" algn="l">
              <a:buFontTx/>
              <a:buChar char="-"/>
            </a:pPr>
            <a:endParaRPr lang="en-GB" sz="1800" b="0" i="0" u="none" strike="noStrike" baseline="0" dirty="0">
              <a:latin typeface="URWPalladioL-Roma"/>
            </a:endParaRPr>
          </a:p>
          <a:p>
            <a:pPr marL="171450" indent="-171450" algn="l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2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Challenger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nonce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to </a:t>
            </a:r>
            <a:r>
              <a:rPr lang="de-CH" dirty="0" err="1"/>
              <a:t>encrypt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M0 </a:t>
            </a:r>
            <a:r>
              <a:rPr lang="de-CH" dirty="0" err="1"/>
              <a:t>or</a:t>
            </a:r>
            <a:r>
              <a:rPr lang="de-CH" dirty="0"/>
              <a:t> M1.</a:t>
            </a:r>
          </a:p>
          <a:p>
            <a:pPr marL="171450" indent="-171450">
              <a:buFontTx/>
              <a:buChar char="-"/>
            </a:pPr>
            <a:r>
              <a:rPr lang="de-CH" dirty="0"/>
              <a:t>About </a:t>
            </a:r>
            <a:r>
              <a:rPr lang="de-CH" dirty="0" err="1"/>
              <a:t>Step</a:t>
            </a:r>
            <a:r>
              <a:rPr lang="de-CH" dirty="0"/>
              <a:t> 2.: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do </a:t>
            </a:r>
            <a:r>
              <a:rPr lang="de-CH" dirty="0" err="1"/>
              <a:t>this</a:t>
            </a:r>
            <a:r>
              <a:rPr lang="de-CH" dirty="0"/>
              <a:t> via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raw</a:t>
            </a:r>
            <a:r>
              <a:rPr lang="de-CH" dirty="0"/>
              <a:t> block </a:t>
            </a:r>
            <a:r>
              <a:rPr lang="de-CH" dirty="0" err="1"/>
              <a:t>cipher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 </a:t>
            </a:r>
            <a:r>
              <a:rPr lang="de-CH" dirty="0" err="1"/>
              <a:t>twice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discussed</a:t>
            </a:r>
            <a:r>
              <a:rPr lang="de-CH" dirty="0"/>
              <a:t> </a:t>
            </a:r>
            <a:r>
              <a:rPr lang="de-CH" dirty="0" err="1"/>
              <a:t>before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Recall that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AD and a </a:t>
            </a:r>
            <a:r>
              <a:rPr lang="de-CH" dirty="0" err="1"/>
              <a:t>single</a:t>
            </a:r>
            <a:r>
              <a:rPr lang="de-CH" dirty="0"/>
              <a:t> block </a:t>
            </a:r>
            <a:r>
              <a:rPr lang="de-CH" dirty="0" err="1"/>
              <a:t>message</a:t>
            </a:r>
            <a:r>
              <a:rPr lang="de-CH" dirty="0"/>
              <a:t>, AES-OTR </a:t>
            </a:r>
            <a:r>
              <a:rPr lang="de-CH" dirty="0" err="1"/>
              <a:t>performs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time </a:t>
            </a:r>
            <a:r>
              <a:rPr lang="de-CH" dirty="0" err="1"/>
              <a:t>pad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with </a:t>
            </a:r>
            <a:r>
              <a:rPr lang="de-CH" dirty="0" err="1"/>
              <a:t>offset</a:t>
            </a:r>
            <a:r>
              <a:rPr lang="de-CH" dirty="0"/>
              <a:t> V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to </a:t>
            </a:r>
            <a:r>
              <a:rPr lang="de-CH" dirty="0" err="1"/>
              <a:t>recompute</a:t>
            </a:r>
            <a:r>
              <a:rPr lang="de-CH" dirty="0"/>
              <a:t>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871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We need to have quantum access in a single query to the oracle, because else f_2 wouldn’t be periodic anymore (e.g. </a:t>
            </a:r>
            <a:r>
              <a:rPr lang="de-CH" dirty="0" err="1"/>
              <a:t>two</a:t>
            </a:r>
            <a:r>
              <a:rPr lang="de-CH" dirty="0"/>
              <a:t> queries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imply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of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distinct</a:t>
            </a:r>
            <a:r>
              <a:rPr lang="de-CH" dirty="0"/>
              <a:t> </a:t>
            </a:r>
            <a:r>
              <a:rPr lang="de-CH" dirty="0" err="1"/>
              <a:t>nonces</a:t>
            </a:r>
            <a:r>
              <a:rPr lang="de-CH" dirty="0"/>
              <a:t>)</a:t>
            </a:r>
          </a:p>
          <a:p>
            <a:pPr marL="171450" indent="-171450">
              <a:buFontTx/>
              <a:buChar char="-"/>
            </a:pPr>
            <a:r>
              <a:rPr lang="de-CH" dirty="0"/>
              <a:t>Design a Quantum Circuit</a:t>
            </a:r>
          </a:p>
          <a:p>
            <a:pPr marL="171450" indent="-171450">
              <a:buFontTx/>
              <a:buChar char="-"/>
            </a:pPr>
            <a:r>
              <a:rPr lang="en-GB" dirty="0"/>
              <a:t>to modify the quantum encryption oracle queries in a slight way: we add an additional n-qubit input register which encodes the length of our message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Modified</a:t>
            </a:r>
            <a:r>
              <a:rPr lang="de-CH" dirty="0"/>
              <a:t> </a:t>
            </a:r>
            <a:r>
              <a:rPr lang="de-CH" dirty="0" err="1"/>
              <a:t>quantum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</a:t>
            </a:r>
            <a:r>
              <a:rPr lang="de-CH" dirty="0" err="1"/>
              <a:t>oracle</a:t>
            </a:r>
            <a:r>
              <a:rPr lang="de-CH" dirty="0"/>
              <a:t>: t</a:t>
            </a:r>
            <a:r>
              <a:rPr lang="en-GB" dirty="0"/>
              <a:t>he encryption oracle knows how many bits of the message it should actually encrypt by paring the first n qubits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Controlled Swap: gate essentially swaps the inputs when b = 1 and does nothing if b = 0. (have to be of the same input size, here 3n qubits)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have </a:t>
            </a:r>
            <a:r>
              <a:rPr lang="de-CH" dirty="0" err="1"/>
              <a:t>superpositions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unequal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messages</a:t>
            </a:r>
            <a:r>
              <a:rPr lang="de-CH" dirty="0"/>
              <a:t>! 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F343D"/>
                </a:solidFill>
                <a:effectLst/>
                <a:latin typeface="Inter"/>
              </a:rPr>
              <a:t> to the best of our knowledge, such an idea was never used before in the quantum cryptanalysis literature -- i.e., prior attacks always used superposition over </a:t>
            </a:r>
            <a:r>
              <a:rPr lang="en-GB" b="1" i="0" dirty="0">
                <a:solidFill>
                  <a:srgbClr val="2F343D"/>
                </a:solidFill>
                <a:effectLst/>
                <a:latin typeface="Inter"/>
              </a:rPr>
              <a:t>equal length</a:t>
            </a:r>
            <a:r>
              <a:rPr lang="en-GB" b="0" i="0" dirty="0">
                <a:solidFill>
                  <a:srgbClr val="2F343D"/>
                </a:solidFill>
                <a:effectLst/>
                <a:latin typeface="Inter"/>
              </a:rPr>
              <a:t> messages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53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</a:t>
            </a:r>
            <a:r>
              <a:rPr lang="en-GB" dirty="0"/>
              <a:t>novel paradigm which, to the best of our knowledge, has never been considered in the (post-)quantum cryptanalytic literature</a:t>
            </a:r>
            <a:endParaRPr lang="de-CH" dirty="0"/>
          </a:p>
          <a:p>
            <a:r>
              <a:rPr lang="de-CH" dirty="0"/>
              <a:t>- </a:t>
            </a:r>
            <a:r>
              <a:rPr lang="en-GB" dirty="0"/>
              <a:t>seemingly implicit restriction of an adversary only being able to make superposition queries over equal-length data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post-quantum </a:t>
            </a:r>
            <a:r>
              <a:rPr lang="de-CH" dirty="0" err="1"/>
              <a:t>setting</a:t>
            </a:r>
            <a:r>
              <a:rPr lang="de-CH" dirty="0"/>
              <a:t>: </a:t>
            </a:r>
            <a:r>
              <a:rPr lang="en-GB" dirty="0"/>
              <a:t>the adversary has quantum access only to public cryptographic oracles (also called “Q1 security” in the literature) such as hash functions in the so-called Quantum Random Oracle Model (QROM).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4606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AD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processed</a:t>
            </a:r>
            <a:r>
              <a:rPr lang="de-CH" dirty="0"/>
              <a:t> in parallel,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Deutsch’s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to get </a:t>
            </a:r>
            <a:r>
              <a:rPr lang="de-CH" dirty="0" err="1"/>
              <a:t>raw</a:t>
            </a:r>
            <a:r>
              <a:rPr lang="de-CH" dirty="0"/>
              <a:t> </a:t>
            </a:r>
            <a:r>
              <a:rPr lang="de-CH" dirty="0" err="1"/>
              <a:t>blockcipher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. But there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rely</a:t>
            </a:r>
            <a:r>
              <a:rPr lang="de-CH" dirty="0"/>
              <a:t> on </a:t>
            </a:r>
            <a:r>
              <a:rPr lang="de-CH" dirty="0" err="1"/>
              <a:t>finding</a:t>
            </a:r>
            <a:r>
              <a:rPr lang="de-CH" dirty="0"/>
              <a:t> </a:t>
            </a:r>
            <a:r>
              <a:rPr lang="de-CH" dirty="0" err="1"/>
              <a:t>collisions</a:t>
            </a:r>
            <a:r>
              <a:rPr lang="de-CH" dirty="0"/>
              <a:t> in AD in a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fashion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serial</a:t>
            </a:r>
            <a:r>
              <a:rPr lang="de-CH" dirty="0"/>
              <a:t> </a:t>
            </a:r>
            <a:r>
              <a:rPr lang="de-CH" dirty="0" err="1"/>
              <a:t>case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AD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empty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can’t</a:t>
            </a:r>
            <a:r>
              <a:rPr lang="de-CH" dirty="0"/>
              <a:t> </a:t>
            </a:r>
            <a:r>
              <a:rPr lang="de-CH" dirty="0" err="1"/>
              <a:t>rely</a:t>
            </a:r>
            <a:r>
              <a:rPr lang="de-CH" dirty="0"/>
              <a:t> on </a:t>
            </a:r>
            <a:r>
              <a:rPr lang="de-CH" dirty="0" err="1"/>
              <a:t>finding</a:t>
            </a:r>
            <a:r>
              <a:rPr lang="de-CH" dirty="0"/>
              <a:t> </a:t>
            </a:r>
            <a:r>
              <a:rPr lang="de-CH" dirty="0" err="1"/>
              <a:t>collisions</a:t>
            </a:r>
            <a:r>
              <a:rPr lang="de-CH" dirty="0"/>
              <a:t> of AD.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a </a:t>
            </a:r>
            <a:r>
              <a:rPr lang="de-CH" dirty="0" err="1"/>
              <a:t>weaker</a:t>
            </a:r>
            <a:r>
              <a:rPr lang="de-CH" dirty="0"/>
              <a:t> </a:t>
            </a:r>
            <a:r>
              <a:rPr lang="de-CH" dirty="0" err="1"/>
              <a:t>attack</a:t>
            </a:r>
            <a:r>
              <a:rPr lang="de-CH" dirty="0"/>
              <a:t> </a:t>
            </a:r>
            <a:r>
              <a:rPr lang="de-CH" dirty="0" err="1"/>
              <a:t>setting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nonces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picked</a:t>
            </a:r>
            <a:r>
              <a:rPr lang="de-CH" dirty="0"/>
              <a:t> </a:t>
            </a:r>
            <a:r>
              <a:rPr lang="de-CH" dirty="0" err="1"/>
              <a:t>adaptively</a:t>
            </a:r>
            <a:r>
              <a:rPr lang="de-CH" dirty="0"/>
              <a:t> but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to break IND-</a:t>
            </a:r>
            <a:r>
              <a:rPr lang="de-CH" dirty="0" err="1"/>
              <a:t>qCPA</a:t>
            </a:r>
            <a:r>
              <a:rPr lang="de-CH" dirty="0"/>
              <a:t> 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.</a:t>
            </a:r>
          </a:p>
          <a:p>
            <a:pPr marL="171450" indent="-171450">
              <a:buFontTx/>
              <a:buChar char="-"/>
            </a:pPr>
            <a:r>
              <a:rPr lang="de-CH" dirty="0"/>
              <a:t>(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explain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parallel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)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659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About OPP: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essentially tries to generalize OCB3 by replacing the underlying block cipher by a public permutation and a different form of masking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Permutation can be inverted efficiently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Assume always plaintexts of a size that is a multiple of the block length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253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endParaRPr lang="en-GB" sz="1800" b="0" i="0" u="none" strike="noStrike" baseline="0" dirty="0">
              <a:latin typeface="URWPalladioL-Roma"/>
            </a:endParaRPr>
          </a:p>
          <a:p>
            <a:pPr marL="171450" indent="-171450" algn="l">
              <a:buFontTx/>
              <a:buChar char="-"/>
            </a:pPr>
            <a:r>
              <a:rPr lang="en-GB" dirty="0"/>
              <a:t>Encryption Algorithm of OPP with an encryption and authentication core.</a:t>
            </a:r>
          </a:p>
          <a:p>
            <a:pPr marL="171450" indent="-171450" algn="l">
              <a:buFontTx/>
              <a:buChar char="-"/>
            </a:pPr>
            <a:r>
              <a:rPr lang="en-GB" dirty="0"/>
              <a:t>The padding function fills up the block with all 0.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82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Why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interested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Quantum Security of </a:t>
            </a:r>
            <a:r>
              <a:rPr lang="de-CH" dirty="0" err="1"/>
              <a:t>modes</a:t>
            </a:r>
            <a:r>
              <a:rPr lang="de-CH" dirty="0"/>
              <a:t> of </a:t>
            </a:r>
            <a:r>
              <a:rPr lang="de-CH" dirty="0" err="1"/>
              <a:t>operation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?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Symmetric</a:t>
            </a:r>
            <a:r>
              <a:rPr lang="de-CH" dirty="0"/>
              <a:t> </a:t>
            </a:r>
            <a:r>
              <a:rPr lang="de-CH" dirty="0" err="1"/>
              <a:t>key</a:t>
            </a:r>
            <a:r>
              <a:rPr lang="de-CH" dirty="0"/>
              <a:t> </a:t>
            </a:r>
            <a:r>
              <a:rPr lang="de-CH" dirty="0" err="1"/>
              <a:t>setting</a:t>
            </a:r>
            <a:r>
              <a:rPr lang="de-CH" dirty="0"/>
              <a:t>: Impact of </a:t>
            </a:r>
            <a:r>
              <a:rPr lang="de-CH" dirty="0" err="1"/>
              <a:t>quantum</a:t>
            </a:r>
            <a:r>
              <a:rPr lang="de-CH" dirty="0"/>
              <a:t> </a:t>
            </a:r>
            <a:r>
              <a:rPr lang="de-CH" dirty="0" err="1"/>
              <a:t>computers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been</a:t>
            </a:r>
            <a:r>
              <a:rPr lang="de-CH" dirty="0"/>
              <a:t> </a:t>
            </a:r>
            <a:r>
              <a:rPr lang="de-CH" dirty="0" err="1"/>
              <a:t>assumed</a:t>
            </a:r>
            <a:r>
              <a:rPr lang="de-CH" dirty="0"/>
              <a:t> to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severe</a:t>
            </a:r>
            <a:r>
              <a:rPr lang="de-CH" dirty="0"/>
              <a:t>: Grovers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let</a:t>
            </a:r>
            <a:r>
              <a:rPr lang="de-CH" dirty="0"/>
              <a:t> </a:t>
            </a:r>
            <a:r>
              <a:rPr lang="de-CH" dirty="0" err="1"/>
              <a:t>assume</a:t>
            </a:r>
            <a:r>
              <a:rPr lang="de-CH" dirty="0"/>
              <a:t> only </a:t>
            </a:r>
            <a:r>
              <a:rPr lang="de-CH" dirty="0" err="1"/>
              <a:t>quadratic</a:t>
            </a:r>
            <a:r>
              <a:rPr lang="de-CH" dirty="0"/>
              <a:t> </a:t>
            </a:r>
            <a:r>
              <a:rPr lang="de-CH" dirty="0" err="1"/>
              <a:t>speedup</a:t>
            </a:r>
            <a:r>
              <a:rPr lang="de-CH" dirty="0"/>
              <a:t> on </a:t>
            </a:r>
            <a:r>
              <a:rPr lang="de-CH" dirty="0" err="1"/>
              <a:t>symmetric</a:t>
            </a:r>
            <a:r>
              <a:rPr lang="de-CH" dirty="0"/>
              <a:t> primitives. (double </a:t>
            </a:r>
            <a:r>
              <a:rPr lang="de-CH" dirty="0" err="1"/>
              <a:t>key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enough</a:t>
            </a:r>
            <a:r>
              <a:rPr lang="de-CH" dirty="0"/>
              <a:t>?)</a:t>
            </a:r>
          </a:p>
          <a:p>
            <a:pPr marL="171450" indent="-171450">
              <a:buFontTx/>
              <a:buChar char="-"/>
            </a:pPr>
            <a:r>
              <a:rPr lang="de-CH" dirty="0"/>
              <a:t>Soon </a:t>
            </a:r>
            <a:r>
              <a:rPr lang="de-CH" dirty="0" err="1"/>
              <a:t>realized</a:t>
            </a:r>
            <a:r>
              <a:rPr lang="de-CH" dirty="0"/>
              <a:t> that Not </a:t>
            </a:r>
            <a:r>
              <a:rPr lang="de-CH" dirty="0" err="1"/>
              <a:t>enough</a:t>
            </a:r>
            <a:r>
              <a:rPr lang="de-CH" dirty="0"/>
              <a:t> to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of </a:t>
            </a:r>
            <a:r>
              <a:rPr lang="de-CH" dirty="0" err="1"/>
              <a:t>standalone</a:t>
            </a:r>
            <a:r>
              <a:rPr lang="de-CH" dirty="0"/>
              <a:t> primitive (block </a:t>
            </a:r>
            <a:r>
              <a:rPr lang="de-CH" dirty="0" err="1"/>
              <a:t>cipher</a:t>
            </a:r>
            <a:r>
              <a:rPr lang="de-CH" dirty="0"/>
              <a:t>) but 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modes</a:t>
            </a:r>
            <a:r>
              <a:rPr lang="de-CH" dirty="0"/>
              <a:t> of </a:t>
            </a:r>
            <a:r>
              <a:rPr lang="de-CH" dirty="0" err="1"/>
              <a:t>operation</a:t>
            </a:r>
            <a:r>
              <a:rPr lang="de-CH" dirty="0"/>
              <a:t> </a:t>
            </a:r>
            <a:r>
              <a:rPr lang="de-CH" dirty="0" err="1"/>
              <a:t>aswell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Modes </a:t>
            </a:r>
            <a:r>
              <a:rPr lang="de-CH" dirty="0" err="1"/>
              <a:t>extend</a:t>
            </a:r>
            <a:r>
              <a:rPr lang="de-CH" dirty="0"/>
              <a:t> upon </a:t>
            </a:r>
            <a:r>
              <a:rPr lang="de-CH" dirty="0" err="1"/>
              <a:t>blockciphers</a:t>
            </a:r>
            <a:r>
              <a:rPr lang="de-CH" dirty="0"/>
              <a:t>: New </a:t>
            </a:r>
            <a:r>
              <a:rPr lang="de-CH" dirty="0" err="1"/>
              <a:t>possibilities</a:t>
            </a:r>
            <a:r>
              <a:rPr lang="de-CH" dirty="0"/>
              <a:t> to find </a:t>
            </a:r>
            <a:r>
              <a:rPr lang="de-CH" dirty="0" err="1"/>
              <a:t>vulnerabilities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that’s</a:t>
            </a:r>
            <a:r>
              <a:rPr lang="de-CH" dirty="0">
                <a:sym typeface="Wingdings" panose="05000000000000000000" pitchFamily="2" charset="2"/>
              </a:rPr>
              <a:t> why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want</a:t>
            </a:r>
            <a:r>
              <a:rPr lang="de-CH" dirty="0">
                <a:sym typeface="Wingdings" panose="05000000000000000000" pitchFamily="2" charset="2"/>
              </a:rPr>
              <a:t> to </a:t>
            </a:r>
            <a:r>
              <a:rPr lang="de-CH" dirty="0" err="1">
                <a:sym typeface="Wingdings" panose="05000000000000000000" pitchFamily="2" charset="2"/>
              </a:rPr>
              <a:t>analyze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quantum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security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modes</a:t>
            </a:r>
            <a:endParaRPr lang="de-CH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Quantum Security: </a:t>
            </a:r>
            <a:r>
              <a:rPr lang="de-DE" dirty="0" err="1"/>
              <a:t>adversary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secret</a:t>
            </a:r>
            <a:r>
              <a:rPr lang="de-DE" dirty="0"/>
              <a:t> </a:t>
            </a:r>
            <a:r>
              <a:rPr lang="de-DE" dirty="0" err="1"/>
              <a:t>keyed</a:t>
            </a:r>
            <a:r>
              <a:rPr lang="de-DE" dirty="0"/>
              <a:t> </a:t>
            </a:r>
            <a:r>
              <a:rPr lang="de-DE" dirty="0" err="1"/>
              <a:t>encryption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decryption</a:t>
            </a:r>
            <a:r>
              <a:rPr lang="de-DE" dirty="0"/>
              <a:t> </a:t>
            </a:r>
            <a:r>
              <a:rPr lang="de-DE" dirty="0" err="1"/>
              <a:t>oracles</a:t>
            </a:r>
            <a:r>
              <a:rPr lang="de-DE" dirty="0"/>
              <a:t> 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oracles</a:t>
            </a:r>
            <a:r>
              <a:rPr lang="de-DE" dirty="0"/>
              <a:t> e.g. </a:t>
            </a:r>
            <a:r>
              <a:rPr lang="de-DE" dirty="0" err="1"/>
              <a:t>hash</a:t>
            </a:r>
            <a:r>
              <a:rPr lang="de-DE" dirty="0"/>
              <a:t> functions) </a:t>
            </a:r>
            <a:r>
              <a:rPr lang="en-GB" sz="1800" b="0" i="0" u="none" strike="noStrike" baseline="0" dirty="0">
                <a:latin typeface="URWPalladioL-Roma"/>
              </a:rPr>
              <a:t>adversary can ask for the encryption of quantum states that are quantum superpositions of messages and receives superpositions of ciphertexts as an answer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Practicality of attack setting still debated but lead to interesting attacks: </a:t>
            </a:r>
            <a:r>
              <a:rPr lang="de-DE" sz="2800" dirty="0"/>
              <a:t>on </a:t>
            </a:r>
            <a:r>
              <a:rPr lang="en-GB" sz="4000" dirty="0"/>
              <a:t>CBC-MAC, PMAC, GMAC, GCM, and OCB</a:t>
            </a:r>
            <a:r>
              <a:rPr lang="de-DE" sz="2800" dirty="0"/>
              <a:t> </a:t>
            </a:r>
            <a:r>
              <a:rPr lang="de-DE" sz="2800" dirty="0" err="1"/>
              <a:t>breaking</a:t>
            </a:r>
            <a:r>
              <a:rPr lang="de-DE" sz="2800" dirty="0"/>
              <a:t> </a:t>
            </a:r>
            <a:r>
              <a:rPr lang="de-DE" sz="2800" dirty="0" err="1"/>
              <a:t>confidentiality</a:t>
            </a:r>
            <a:r>
              <a:rPr lang="de-DE" sz="2800" dirty="0"/>
              <a:t> (IND-</a:t>
            </a:r>
            <a:r>
              <a:rPr lang="de-DE" sz="2800" dirty="0" err="1"/>
              <a:t>qCPA</a:t>
            </a:r>
            <a:r>
              <a:rPr lang="de-DE" sz="2800" dirty="0"/>
              <a:t>) and </a:t>
            </a:r>
            <a:r>
              <a:rPr lang="de-DE" sz="2800" dirty="0" err="1"/>
              <a:t>unforgeability</a:t>
            </a:r>
            <a:r>
              <a:rPr lang="de-DE" sz="2800" dirty="0"/>
              <a:t> (EUF-</a:t>
            </a:r>
            <a:r>
              <a:rPr lang="de-DE" sz="2800" dirty="0" err="1"/>
              <a:t>qCMA</a:t>
            </a:r>
            <a:r>
              <a:rPr lang="de-DE" sz="2800" dirty="0"/>
              <a:t>)</a:t>
            </a:r>
            <a:endParaRPr lang="en-GB" sz="1800" b="0" i="0" u="none" strike="noStrike" baseline="0" dirty="0">
              <a:latin typeface="URWPalladioL-Rom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In their analysis IND-CPA security and (E/U)UF-CMA security have been extended to a setting where the adversary is allowed to make </a:t>
            </a:r>
            <a:r>
              <a:rPr lang="en-GB" sz="1800" b="0" i="1" u="none" strike="noStrike" baseline="0" dirty="0">
                <a:latin typeface="URWPalladioL-Roma"/>
              </a:rPr>
              <a:t>quantum</a:t>
            </a:r>
            <a:r>
              <a:rPr lang="en-GB" sz="1800" b="0" i="0" u="none" strike="noStrike" baseline="0" dirty="0">
                <a:latin typeface="URWPalladioL-Roma"/>
              </a:rPr>
              <a:t> encryption queries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OCB Modes: Authenticated encryption modes, attacks extended upon the already existing analysis on quantum forgery attacks using Simon’s and Deutsch’s Algorithm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OPP and AES-OTR: two nonce based AEAD schemes related to the OCB modes (based on so called tweakable </a:t>
            </a:r>
            <a:r>
              <a:rPr lang="en-GB" sz="1800" b="0" i="0" u="none" strike="noStrike" baseline="0" dirty="0" err="1">
                <a:latin typeface="URWPalladioL-Roma"/>
              </a:rPr>
              <a:t>blockciphers</a:t>
            </a:r>
            <a:r>
              <a:rPr lang="en-GB" sz="1800" b="0" i="0" u="none" strike="noStrike" baseline="0" dirty="0">
                <a:latin typeface="URWPalladioL-Roma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AES-OTR: provable security in classical setting under the assumption that AES is a PRP – there exist already quantum forgery attacks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latin typeface="URWPalladioL-Roma"/>
              </a:rPr>
              <a:t>OPP tries to generalize OCB3 by replacing </a:t>
            </a:r>
            <a:r>
              <a:rPr lang="en-GB" sz="1800" b="0" i="0" u="none" strike="noStrike" baseline="0" dirty="0" err="1">
                <a:latin typeface="URWPalladioL-Roma"/>
              </a:rPr>
              <a:t>blockcipher</a:t>
            </a:r>
            <a:r>
              <a:rPr lang="en-GB" sz="1800" b="0" i="0" u="none" strike="noStrike" baseline="0" dirty="0">
                <a:latin typeface="URWPalladioL-Roma"/>
              </a:rPr>
              <a:t> with a public permutation and different form of masking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b="0" i="0" u="none" strike="noStrike" baseline="0" dirty="0">
              <a:latin typeface="URWPalladioL-Roma"/>
            </a:endParaRPr>
          </a:p>
          <a:p>
            <a:pPr marL="171450" indent="-171450" algn="l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7706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Encryption </a:t>
            </a:r>
            <a:r>
              <a:rPr lang="de-CH" dirty="0" err="1"/>
              <a:t>core</a:t>
            </a:r>
            <a:r>
              <a:rPr lang="de-CH" dirty="0"/>
              <a:t>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of so </a:t>
            </a:r>
            <a:r>
              <a:rPr lang="de-CH" dirty="0" err="1"/>
              <a:t>called</a:t>
            </a:r>
            <a:r>
              <a:rPr lang="de-CH" dirty="0"/>
              <a:t> </a:t>
            </a:r>
            <a:r>
              <a:rPr lang="de-CH" dirty="0" err="1"/>
              <a:t>tweakable</a:t>
            </a:r>
            <a:r>
              <a:rPr lang="de-CH" dirty="0"/>
              <a:t> block </a:t>
            </a:r>
            <a:r>
              <a:rPr lang="de-CH" dirty="0" err="1"/>
              <a:t>cipher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a </a:t>
            </a:r>
            <a:r>
              <a:rPr lang="de-CH" dirty="0" err="1"/>
              <a:t>set</a:t>
            </a:r>
            <a:r>
              <a:rPr lang="de-CH" dirty="0"/>
              <a:t> of 3 </a:t>
            </a:r>
            <a:r>
              <a:rPr lang="de-CH" dirty="0" err="1"/>
              <a:t>indices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224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i.e. </a:t>
            </a:r>
            <a:r>
              <a:rPr lang="de-CH" dirty="0" err="1"/>
              <a:t>phi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linear function (</a:t>
            </a:r>
            <a:r>
              <a:rPr lang="de-CH" dirty="0" err="1"/>
              <a:t>invertible</a:t>
            </a:r>
            <a:r>
              <a:rPr lang="de-CH" dirty="0"/>
              <a:t>)</a:t>
            </a:r>
          </a:p>
          <a:p>
            <a:pPr marL="171450" indent="-171450">
              <a:buFontTx/>
              <a:buChar char="-"/>
            </a:pPr>
            <a:r>
              <a:rPr lang="de-CH" dirty="0"/>
              <a:t>Delta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composition</a:t>
            </a:r>
            <a:r>
              <a:rPr lang="de-CH" dirty="0"/>
              <a:t> </a:t>
            </a:r>
            <a:r>
              <a:rPr lang="de-CH" b="0" dirty="0"/>
              <a:t>of </a:t>
            </a:r>
            <a:r>
              <a:rPr lang="de-CH" b="0" dirty="0" err="1"/>
              <a:t>alpha</a:t>
            </a:r>
            <a:r>
              <a:rPr lang="de-CH" b="0" dirty="0"/>
              <a:t>, </a:t>
            </a:r>
            <a:r>
              <a:rPr lang="de-CH" b="0" dirty="0" err="1"/>
              <a:t>beta</a:t>
            </a:r>
            <a:r>
              <a:rPr lang="de-CH" b="0" dirty="0"/>
              <a:t>, and </a:t>
            </a:r>
            <a:r>
              <a:rPr lang="de-CH" b="0" dirty="0" err="1"/>
              <a:t>gamma</a:t>
            </a:r>
            <a:r>
              <a:rPr lang="de-CH" b="0" dirty="0"/>
              <a:t> with </a:t>
            </a:r>
            <a:r>
              <a:rPr lang="de-CH" b="0" dirty="0" err="1"/>
              <a:t>exponents</a:t>
            </a:r>
            <a:r>
              <a:rPr lang="de-CH" b="0" dirty="0"/>
              <a:t> </a:t>
            </a:r>
            <a:r>
              <a:rPr lang="de-CH" b="0" dirty="0" err="1"/>
              <a:t>given</a:t>
            </a:r>
            <a:r>
              <a:rPr lang="de-CH" b="0" dirty="0"/>
              <a:t> </a:t>
            </a:r>
            <a:r>
              <a:rPr lang="de-CH" b="0" dirty="0" err="1"/>
              <a:t>by</a:t>
            </a:r>
            <a:r>
              <a:rPr lang="de-CH" b="0" dirty="0"/>
              <a:t> </a:t>
            </a:r>
            <a:r>
              <a:rPr lang="de-CH" b="0" dirty="0" err="1"/>
              <a:t>the</a:t>
            </a:r>
            <a:r>
              <a:rPr lang="de-CH" b="0" dirty="0"/>
              <a:t> </a:t>
            </a:r>
            <a:r>
              <a:rPr lang="de-CH" b="0" dirty="0" err="1"/>
              <a:t>three</a:t>
            </a:r>
            <a:r>
              <a:rPr lang="de-CH" b="0" dirty="0"/>
              <a:t> </a:t>
            </a:r>
            <a:r>
              <a:rPr lang="de-CH" b="0" dirty="0" err="1"/>
              <a:t>indices</a:t>
            </a:r>
            <a:r>
              <a:rPr lang="de-CH" b="0" dirty="0"/>
              <a:t>.</a:t>
            </a:r>
            <a:endParaRPr lang="en-GB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0663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recover</a:t>
            </a:r>
            <a:r>
              <a:rPr lang="de-CH" dirty="0"/>
              <a:t> Omega,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inverse of P (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invertible</a:t>
            </a:r>
            <a:r>
              <a:rPr lang="de-CH" dirty="0"/>
              <a:t> </a:t>
            </a:r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permutation</a:t>
            </a:r>
            <a:r>
              <a:rPr lang="de-CH" dirty="0"/>
              <a:t>) and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recover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key</a:t>
            </a:r>
            <a:r>
              <a:rPr lang="de-CH" dirty="0"/>
              <a:t> K.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But how do we do that? We take </a:t>
            </a:r>
            <a:r>
              <a:rPr lang="en-GB" dirty="0" err="1"/>
              <a:t>xors</a:t>
            </a:r>
            <a:r>
              <a:rPr lang="en-GB" dirty="0"/>
              <a:t> of two consecutive ciphertext blocks and notice that this is periodic.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0834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Why all </a:t>
            </a:r>
            <a:r>
              <a:rPr lang="de-CH" dirty="0" err="1"/>
              <a:t>this</a:t>
            </a:r>
            <a:r>
              <a:rPr lang="de-CH" dirty="0"/>
              <a:t> with n </a:t>
            </a:r>
            <a:r>
              <a:rPr lang="de-CH" dirty="0" err="1"/>
              <a:t>periods</a:t>
            </a:r>
            <a:r>
              <a:rPr lang="de-CH" dirty="0"/>
              <a:t> in </a:t>
            </a:r>
            <a:r>
              <a:rPr lang="de-CH" dirty="0" err="1"/>
              <a:t>one</a:t>
            </a:r>
            <a:r>
              <a:rPr lang="de-CH" dirty="0"/>
              <a:t> function? </a:t>
            </a:r>
            <a:r>
              <a:rPr lang="de-CH" dirty="0" err="1"/>
              <a:t>Notice</a:t>
            </a:r>
            <a:r>
              <a:rPr lang="de-CH" dirty="0"/>
              <a:t> that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period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dependent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nonce</a:t>
            </a:r>
            <a:r>
              <a:rPr lang="de-CH" dirty="0"/>
              <a:t> N, so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recover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n </a:t>
            </a:r>
            <a:r>
              <a:rPr lang="de-CH" dirty="0" err="1"/>
              <a:t>iterations</a:t>
            </a:r>
            <a:r>
              <a:rPr lang="de-CH" dirty="0"/>
              <a:t> of </a:t>
            </a:r>
            <a:r>
              <a:rPr lang="de-CH" dirty="0" err="1"/>
              <a:t>simon’s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nonce</a:t>
            </a:r>
            <a:r>
              <a:rPr lang="de-CH" dirty="0"/>
              <a:t> </a:t>
            </a:r>
            <a:r>
              <a:rPr lang="de-CH" dirty="0" err="1"/>
              <a:t>changes</a:t>
            </a:r>
            <a:r>
              <a:rPr lang="de-CH" dirty="0"/>
              <a:t> with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iteration</a:t>
            </a:r>
            <a:r>
              <a:rPr lang="de-CH" dirty="0"/>
              <a:t>. So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query</a:t>
            </a:r>
            <a:r>
              <a:rPr lang="de-CH" dirty="0"/>
              <a:t> to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changing</a:t>
            </a:r>
            <a:r>
              <a:rPr lang="de-CH" dirty="0"/>
              <a:t> </a:t>
            </a:r>
            <a:r>
              <a:rPr lang="de-CH" dirty="0" err="1"/>
              <a:t>nonces</a:t>
            </a:r>
            <a:r>
              <a:rPr lang="de-CH" dirty="0"/>
              <a:t>.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Notice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plaintext</a:t>
            </a:r>
            <a:r>
              <a:rPr lang="de-CH" dirty="0"/>
              <a:t> block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fixed</a:t>
            </a:r>
            <a:r>
              <a:rPr lang="de-CH" dirty="0"/>
              <a:t> all </a:t>
            </a:r>
            <a:r>
              <a:rPr lang="de-CH" dirty="0" err="1"/>
              <a:t>zeros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. </a:t>
            </a:r>
            <a:r>
              <a:rPr lang="en-GB" dirty="0"/>
              <a:t>we recover the fixed classical value of the first ciphertext block C0 when we measure the quantum register corresponding to the output of </a:t>
            </a:r>
            <a:r>
              <a:rPr lang="en-GB" dirty="0" err="1"/>
              <a:t>f_N</a:t>
            </a:r>
            <a:r>
              <a:rPr lang="en-GB" dirty="0"/>
              <a:t> as part of our application of Simon’s algorithm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this value, we can perform a sanity check of the key by computing the encryption of 0^n and comparing it with C0.</a:t>
            </a:r>
          </a:p>
          <a:p>
            <a:pPr marL="171450" indent="-171450">
              <a:buFontTx/>
              <a:buChar char="-"/>
            </a:pPr>
            <a:r>
              <a:rPr lang="en-GB" dirty="0"/>
              <a:t>F_N is periodic: This directly follows from the observation on the periodicity we made before and the fact that each pair of the two consecutive ciphertext blocks C2i−1 and C2i for </a:t>
            </a:r>
            <a:r>
              <a:rPr lang="en-GB" dirty="0" err="1"/>
              <a:t>i</a:t>
            </a:r>
            <a:r>
              <a:rPr lang="en-GB" dirty="0"/>
              <a:t> ∈ [n] encrypt the same plaintext block Mi but with different mask δ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6478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to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fN</a:t>
            </a:r>
            <a:r>
              <a:rPr lang="de-CH" dirty="0"/>
              <a:t>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compute</a:t>
            </a:r>
            <a:r>
              <a:rPr lang="de-CH" dirty="0"/>
              <a:t> linear functions of a </a:t>
            </a:r>
            <a:r>
              <a:rPr lang="de-CH" dirty="0" err="1"/>
              <a:t>quantum</a:t>
            </a:r>
            <a:r>
              <a:rPr lang="de-CH" dirty="0"/>
              <a:t> </a:t>
            </a:r>
            <a:r>
              <a:rPr lang="de-CH" dirty="0" err="1"/>
              <a:t>oracles</a:t>
            </a:r>
            <a:r>
              <a:rPr lang="de-CH" dirty="0"/>
              <a:t> </a:t>
            </a:r>
            <a:r>
              <a:rPr lang="de-CH" dirty="0" err="1"/>
              <a:t>output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unwanted</a:t>
            </a:r>
            <a:r>
              <a:rPr lang="de-CH" dirty="0"/>
              <a:t> </a:t>
            </a:r>
            <a:r>
              <a:rPr lang="de-CH" dirty="0" err="1"/>
              <a:t>periods</a:t>
            </a:r>
            <a:r>
              <a:rPr lang="de-CH" dirty="0"/>
              <a:t>: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occur</a:t>
            </a:r>
            <a:r>
              <a:rPr lang="de-CH" dirty="0"/>
              <a:t> with prob &gt; 0.5 </a:t>
            </a:r>
            <a:r>
              <a:rPr lang="de-CH" dirty="0" err="1">
                <a:sym typeface="Wingdings" panose="05000000000000000000" pitchFamily="2" charset="2"/>
              </a:rPr>
              <a:t>which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imples</a:t>
            </a:r>
            <a:r>
              <a:rPr lang="de-CH" dirty="0">
                <a:sym typeface="Wingdings" panose="05000000000000000000" pitchFamily="2" charset="2"/>
              </a:rPr>
              <a:t> that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inner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func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would</a:t>
            </a:r>
            <a:r>
              <a:rPr lang="de-CH" dirty="0">
                <a:sym typeface="Wingdings" panose="05000000000000000000" pitchFamily="2" charset="2"/>
              </a:rPr>
              <a:t> have </a:t>
            </a:r>
            <a:r>
              <a:rPr lang="de-CH" dirty="0" err="1">
                <a:sym typeface="Wingdings" panose="05000000000000000000" pitchFamily="2" charset="2"/>
              </a:rPr>
              <a:t>unwanted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period</a:t>
            </a:r>
            <a:r>
              <a:rPr lang="de-CH" dirty="0">
                <a:sym typeface="Wingdings" panose="05000000000000000000" pitchFamily="2" charset="2"/>
              </a:rPr>
              <a:t> with prob &gt;1/2n, but there </a:t>
            </a:r>
            <a:r>
              <a:rPr lang="de-CH" dirty="0" err="1">
                <a:sym typeface="Wingdings" panose="05000000000000000000" pitchFamily="2" charset="2"/>
              </a:rPr>
              <a:t>are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no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higher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order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differentials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inner</a:t>
            </a:r>
            <a:r>
              <a:rPr lang="de-CH" dirty="0">
                <a:sym typeface="Wingdings" panose="05000000000000000000" pitchFamily="2" charset="2"/>
              </a:rPr>
              <a:t> functions (so </a:t>
            </a:r>
            <a:r>
              <a:rPr lang="de-CH" dirty="0" err="1">
                <a:sym typeface="Wingdings" panose="05000000000000000000" pitchFamily="2" charset="2"/>
              </a:rPr>
              <a:t>called</a:t>
            </a:r>
            <a:r>
              <a:rPr lang="de-CH" dirty="0">
                <a:sym typeface="Wingdings" panose="05000000000000000000" pitchFamily="2" charset="2"/>
              </a:rPr>
              <a:t> MEM)</a:t>
            </a:r>
          </a:p>
          <a:p>
            <a:pPr marL="171450" indent="-171450">
              <a:buFontTx/>
              <a:buChar char="-"/>
            </a:pPr>
            <a:r>
              <a:rPr lang="de-CH" dirty="0" err="1">
                <a:sym typeface="Wingdings" panose="05000000000000000000" pitchFamily="2" charset="2"/>
              </a:rPr>
              <a:t>Notice</a:t>
            </a:r>
            <a:r>
              <a:rPr lang="de-CH" dirty="0">
                <a:sym typeface="Wingdings" panose="05000000000000000000" pitchFamily="2" charset="2"/>
              </a:rPr>
              <a:t> that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do not </a:t>
            </a:r>
            <a:r>
              <a:rPr lang="de-CH" dirty="0" err="1">
                <a:sym typeface="Wingdings" panose="05000000000000000000" pitchFamily="2" charset="2"/>
              </a:rPr>
              <a:t>need</a:t>
            </a:r>
            <a:r>
              <a:rPr lang="de-CH" dirty="0">
                <a:sym typeface="Wingdings" panose="05000000000000000000" pitchFamily="2" charset="2"/>
              </a:rPr>
              <a:t> to know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underlying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nonce</a:t>
            </a:r>
            <a:r>
              <a:rPr lang="de-CH" dirty="0">
                <a:sym typeface="Wingdings" panose="05000000000000000000" pitchFamily="2" charset="2"/>
              </a:rPr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632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431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attacks fundamentally rely on well-known quantum algorithm: Simon’s period finding algorithm 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use the algorithm to gain raw </a:t>
            </a:r>
            <a:r>
              <a:rPr lang="en-GB" dirty="0" err="1"/>
              <a:t>blockcipher</a:t>
            </a:r>
            <a:r>
              <a:rPr lang="en-GB" dirty="0"/>
              <a:t> access in the case for AES-OTR and recover the key in the OPP setting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0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IND-</a:t>
            </a:r>
            <a:r>
              <a:rPr lang="de-CH" dirty="0" err="1"/>
              <a:t>qCPA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game. </a:t>
            </a:r>
            <a:r>
              <a:rPr lang="de-CH" dirty="0" err="1"/>
              <a:t>Important</a:t>
            </a:r>
            <a:r>
              <a:rPr lang="de-CH" dirty="0"/>
              <a:t> to </a:t>
            </a:r>
            <a:r>
              <a:rPr lang="de-CH" dirty="0" err="1"/>
              <a:t>notice</a:t>
            </a:r>
            <a:r>
              <a:rPr lang="de-CH" dirty="0"/>
              <a:t> that </a:t>
            </a:r>
            <a:r>
              <a:rPr lang="de-CH" dirty="0" err="1"/>
              <a:t>encryption</a:t>
            </a:r>
            <a:r>
              <a:rPr lang="de-CH" dirty="0"/>
              <a:t> queries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in </a:t>
            </a:r>
            <a:r>
              <a:rPr lang="de-CH" dirty="0" err="1"/>
              <a:t>superposition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not but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challenge</a:t>
            </a:r>
            <a:r>
              <a:rPr lang="de-CH" dirty="0"/>
              <a:t> </a:t>
            </a:r>
            <a:r>
              <a:rPr lang="de-CH" dirty="0" err="1"/>
              <a:t>query</a:t>
            </a:r>
            <a:r>
              <a:rPr lang="de-CH" dirty="0"/>
              <a:t> have to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classical</a:t>
            </a:r>
            <a:r>
              <a:rPr lang="de-CH" dirty="0"/>
              <a:t> </a:t>
            </a:r>
            <a:r>
              <a:rPr lang="de-CH" dirty="0" err="1"/>
              <a:t>values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Queries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in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order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0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AES-OTR emerged from the </a:t>
            </a:r>
            <a:r>
              <a:rPr lang="en-GB" sz="1200" b="0" i="0" u="none" strike="noStrike" baseline="0" dirty="0">
                <a:latin typeface="URWPalladioL-Ital"/>
              </a:rPr>
              <a:t>Offset Two-Round </a:t>
            </a:r>
            <a:r>
              <a:rPr lang="en-GB" sz="1200" b="0" i="0" u="none" strike="noStrike" baseline="0" dirty="0">
                <a:latin typeface="URWPalladioL-Roma"/>
              </a:rPr>
              <a:t>(OTR) mode [Min14] as a part of the CAESAR competition 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Based on the AES block cipher 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Nonce based (AEAD) scheme, two methods for associated data processing. </a:t>
            </a:r>
          </a:p>
          <a:p>
            <a:pPr marL="285750" indent="-285750" algn="l">
              <a:buFontTx/>
              <a:buChar char="-"/>
            </a:pPr>
            <a:r>
              <a:rPr lang="en-GB" sz="1200" b="0" i="0" u="none" strike="noStrike" baseline="0" dirty="0">
                <a:latin typeface="URWPalladioL-Roma"/>
              </a:rPr>
              <a:t>AES-OTR has a provable security in the classical setting under the assumption that AES is a pseudorandom function</a:t>
            </a:r>
          </a:p>
          <a:p>
            <a:pPr marL="285750" indent="-285750" algn="l">
              <a:buFontTx/>
              <a:buChar char="-"/>
            </a:pPr>
            <a:r>
              <a:rPr lang="en-GB" dirty="0"/>
              <a:t>Here we present IND-</a:t>
            </a:r>
            <a:r>
              <a:rPr lang="en-GB" dirty="0" err="1"/>
              <a:t>qCPA</a:t>
            </a:r>
            <a:r>
              <a:rPr lang="en-GB" dirty="0"/>
              <a:t> attack when AD is processed in serial</a:t>
            </a:r>
          </a:p>
          <a:p>
            <a:pPr marL="285750" indent="-285750" algn="l">
              <a:buFontTx/>
              <a:buChar char="-"/>
            </a:pPr>
            <a:r>
              <a:rPr lang="en-GB" dirty="0"/>
              <a:t>Uses observation from already existing EUF-</a:t>
            </a:r>
            <a:r>
              <a:rPr lang="en-GB" dirty="0" err="1"/>
              <a:t>qCMA</a:t>
            </a:r>
            <a:r>
              <a:rPr lang="en-GB" dirty="0"/>
              <a:t> attack on AES-OTR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425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Tx/>
              <a:buChar char="-"/>
            </a:pPr>
            <a:r>
              <a:rPr lang="de-CH" dirty="0"/>
              <a:t>Encryption </a:t>
            </a:r>
            <a:r>
              <a:rPr lang="de-CH" dirty="0" err="1"/>
              <a:t>algorithm</a:t>
            </a:r>
            <a:r>
              <a:rPr lang="de-CH" dirty="0"/>
              <a:t> of AES-OTR. </a:t>
            </a:r>
            <a:r>
              <a:rPr lang="de-CH" dirty="0" err="1"/>
              <a:t>Consists</a:t>
            </a:r>
            <a:r>
              <a:rPr lang="de-CH" dirty="0"/>
              <a:t> of an Authentication Core </a:t>
            </a:r>
            <a:r>
              <a:rPr lang="de-CH" dirty="0" err="1"/>
              <a:t>for</a:t>
            </a:r>
            <a:r>
              <a:rPr lang="de-CH" dirty="0"/>
              <a:t> AD </a:t>
            </a:r>
            <a:r>
              <a:rPr lang="de-CH" dirty="0" err="1"/>
              <a:t>processing</a:t>
            </a:r>
            <a:r>
              <a:rPr lang="de-CH" dirty="0"/>
              <a:t> and an Encryption Core</a:t>
            </a:r>
          </a:p>
          <a:p>
            <a:pPr marL="285750" indent="-285750" algn="l">
              <a:buFontTx/>
              <a:buChar char="-"/>
            </a:pPr>
            <a:r>
              <a:rPr lang="de-CH" dirty="0"/>
              <a:t>(tau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length</a:t>
            </a:r>
            <a:r>
              <a:rPr lang="de-CH" dirty="0"/>
              <a:t> of </a:t>
            </a:r>
            <a:r>
              <a:rPr lang="de-CH" dirty="0" err="1"/>
              <a:t>the</a:t>
            </a:r>
            <a:r>
              <a:rPr lang="de-CH" dirty="0"/>
              <a:t> tag T)</a:t>
            </a:r>
          </a:p>
          <a:p>
            <a:pPr marL="285750" indent="-285750" algn="l">
              <a:buFontTx/>
              <a:buChar char="-"/>
            </a:pPr>
            <a:r>
              <a:rPr lang="de-CH" dirty="0" err="1"/>
              <a:t>Notice</a:t>
            </a:r>
            <a:r>
              <a:rPr lang="de-CH" dirty="0"/>
              <a:t> that AD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empty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599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block of AD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full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padded</a:t>
            </a:r>
            <a:r>
              <a:rPr lang="de-CH" dirty="0"/>
              <a:t> with 10* </a:t>
            </a:r>
            <a:r>
              <a:rPr lang="de-CH" dirty="0" err="1"/>
              <a:t>padding</a:t>
            </a:r>
            <a:r>
              <a:rPr lang="de-CH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600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Moving on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that </a:t>
            </a:r>
            <a:r>
              <a:rPr lang="de-CH" dirty="0" err="1"/>
              <a:t>makes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of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TA </a:t>
            </a:r>
            <a:r>
              <a:rPr lang="de-CH" dirty="0" err="1"/>
              <a:t>computed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authentication</a:t>
            </a:r>
            <a:r>
              <a:rPr lang="de-CH" dirty="0"/>
              <a:t> </a:t>
            </a:r>
            <a:r>
              <a:rPr lang="de-CH" dirty="0" err="1"/>
              <a:t>core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978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focus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have an </a:t>
            </a:r>
            <a:r>
              <a:rPr lang="de-CH" dirty="0" err="1"/>
              <a:t>odd</a:t>
            </a:r>
            <a:r>
              <a:rPr lang="de-CH" dirty="0"/>
              <a:t> </a:t>
            </a:r>
            <a:r>
              <a:rPr lang="de-CH" dirty="0" err="1"/>
              <a:t>amount</a:t>
            </a:r>
            <a:r>
              <a:rPr lang="de-CH" dirty="0"/>
              <a:t> of </a:t>
            </a:r>
            <a:r>
              <a:rPr lang="de-CH" dirty="0" err="1"/>
              <a:t>plaintext</a:t>
            </a:r>
            <a:r>
              <a:rPr lang="de-CH" dirty="0"/>
              <a:t> </a:t>
            </a:r>
            <a:r>
              <a:rPr lang="de-CH" dirty="0" err="1"/>
              <a:t>blocks</a:t>
            </a:r>
            <a:r>
              <a:rPr lang="de-CH" dirty="0"/>
              <a:t> </a:t>
            </a:r>
            <a:r>
              <a:rPr lang="de-CH" dirty="0" err="1"/>
              <a:t>marked</a:t>
            </a:r>
            <a:r>
              <a:rPr lang="de-CH" dirty="0"/>
              <a:t> with </a:t>
            </a:r>
            <a:r>
              <a:rPr lang="de-CH" dirty="0" err="1"/>
              <a:t>blue</a:t>
            </a:r>
            <a:r>
              <a:rPr lang="de-CH" dirty="0"/>
              <a:t> box (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to </a:t>
            </a:r>
            <a:r>
              <a:rPr lang="de-CH" dirty="0" err="1"/>
              <a:t>go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</a:t>
            </a:r>
            <a:r>
              <a:rPr lang="de-CH" dirty="0" err="1"/>
              <a:t>details</a:t>
            </a:r>
            <a:r>
              <a:rPr lang="de-CH" dirty="0"/>
              <a:t>)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IND-</a:t>
            </a:r>
            <a:r>
              <a:rPr lang="de-CH" dirty="0" err="1"/>
              <a:t>qCPA</a:t>
            </a:r>
            <a:r>
              <a:rPr lang="de-CH" dirty="0"/>
              <a:t> </a:t>
            </a:r>
            <a:r>
              <a:rPr lang="de-CH" dirty="0" err="1"/>
              <a:t>attack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will </a:t>
            </a:r>
            <a:r>
              <a:rPr lang="de-CH" dirty="0" err="1"/>
              <a:t>choose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block </a:t>
            </a:r>
            <a:r>
              <a:rPr lang="de-CH" dirty="0" err="1"/>
              <a:t>plaintext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Notice</a:t>
            </a:r>
            <a:r>
              <a:rPr lang="de-CH" dirty="0"/>
              <a:t> that 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basically</a:t>
            </a:r>
            <a:r>
              <a:rPr lang="de-CH" dirty="0"/>
              <a:t> have </a:t>
            </a:r>
            <a:r>
              <a:rPr lang="de-CH" dirty="0" err="1"/>
              <a:t>one</a:t>
            </a:r>
            <a:r>
              <a:rPr lang="de-CH" dirty="0"/>
              <a:t> time </a:t>
            </a:r>
            <a:r>
              <a:rPr lang="de-CH" dirty="0" err="1"/>
              <a:t>bad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with </a:t>
            </a:r>
            <a:r>
              <a:rPr lang="de-CH" dirty="0" err="1"/>
              <a:t>key</a:t>
            </a:r>
            <a:r>
              <a:rPr lang="de-CH" dirty="0"/>
              <a:t> U.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81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16.08.23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8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380.png"/><Relationship Id="rId4" Type="http://schemas.openxmlformats.org/officeDocument/2006/relationships/image" Target="../media/image39.png"/><Relationship Id="rId9" Type="http://schemas.openxmlformats.org/officeDocument/2006/relationships/image" Target="../media/image3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customXml" Target="../ink/ink4.xml"/><Relationship Id="rId3" Type="http://schemas.openxmlformats.org/officeDocument/2006/relationships/image" Target="../media/image48.png"/><Relationship Id="rId21" Type="http://schemas.openxmlformats.org/officeDocument/2006/relationships/image" Target="../media/image53.png"/><Relationship Id="rId7" Type="http://schemas.openxmlformats.org/officeDocument/2006/relationships/image" Target="../media/image420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40.png"/><Relationship Id="rId5" Type="http://schemas.openxmlformats.org/officeDocument/2006/relationships/image" Target="../media/image49.png"/><Relationship Id="rId15" Type="http://schemas.openxmlformats.org/officeDocument/2006/relationships/image" Target="../media/image51.png"/><Relationship Id="rId19" Type="http://schemas.openxmlformats.org/officeDocument/2006/relationships/customXml" Target="../ink/ink5.xml"/><Relationship Id="rId4" Type="http://schemas.openxmlformats.org/officeDocument/2006/relationships/customXml" Target="../ink/ink1.xml"/><Relationship Id="rId14" Type="http://schemas.openxmlformats.org/officeDocument/2006/relationships/image" Target="../media/image50.pn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80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9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72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7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C18EE9-D0EA-4F9E-AE37-01436705A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Grafik 5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6988B334-DE15-AEE6-CDBE-97C9778F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731837" y="1016000"/>
            <a:ext cx="10595190" cy="50223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4D56C37-05C1-E0FE-4ABF-F71D8EDC365C}"/>
              </a:ext>
            </a:extLst>
          </p:cNvPr>
          <p:cNvSpPr/>
          <p:nvPr/>
        </p:nvSpPr>
        <p:spPr>
          <a:xfrm>
            <a:off x="-38100" y="2079171"/>
            <a:ext cx="8550729" cy="323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7DB0C2-3012-22FA-FDA5-C218E0547B51}"/>
              </a:ext>
            </a:extLst>
          </p:cNvPr>
          <p:cNvSpPr txBox="1"/>
          <p:nvPr/>
        </p:nvSpPr>
        <p:spPr>
          <a:xfrm>
            <a:off x="1583870" y="2421274"/>
            <a:ext cx="65314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Quantum Cryptanalysis of OTR and OPP: Attacks on Confidentiality, and Key-Recovery</a:t>
            </a:r>
            <a:endParaRPr lang="en-GB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25C640-7BEF-B074-4B15-8566FC87726A}"/>
              </a:ext>
            </a:extLst>
          </p:cNvPr>
          <p:cNvSpPr txBox="1"/>
          <p:nvPr/>
        </p:nvSpPr>
        <p:spPr>
          <a:xfrm>
            <a:off x="1583870" y="4085891"/>
            <a:ext cx="692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Authors: Melanie Jauch and Varun Maram</a:t>
            </a:r>
          </a:p>
          <a:p>
            <a:r>
              <a:rPr lang="de-CH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Presented by Andrea Basso</a:t>
            </a:r>
          </a:p>
          <a:p>
            <a:endParaRPr lang="de-CH" sz="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de-CH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SAC’23, August 2023</a:t>
            </a:r>
          </a:p>
        </p:txBody>
      </p:sp>
    </p:spTree>
    <p:extLst>
      <p:ext uri="{BB962C8B-B14F-4D97-AF65-F5344CB8AC3E}">
        <p14:creationId xmlns:p14="http://schemas.microsoft.com/office/powerpoint/2010/main" val="3408833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60E27-40BB-7D74-9069-DF868B2D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Specifications</a:t>
            </a:r>
            <a:r>
              <a:rPr lang="de-CH" dirty="0">
                <a:latin typeface="Cambria Math" panose="02040503050406030204" pitchFamily="18" charset="0"/>
                <a:ea typeface="Cambria Math" panose="02040503050406030204" pitchFamily="18" charset="0"/>
              </a:rPr>
              <a:t> of AES-OTR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D5BDF-46F4-434B-2405-1A702550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279C86-76E9-0A0F-4043-09DC306E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149929"/>
            <a:ext cx="4218090" cy="26561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4BFD09A-6811-782A-F277-5722CCECD4A9}"/>
              </a:ext>
            </a:extLst>
          </p:cNvPr>
          <p:cNvSpPr/>
          <p:nvPr/>
        </p:nvSpPr>
        <p:spPr>
          <a:xfrm rot="10800000">
            <a:off x="3777342" y="3053439"/>
            <a:ext cx="4637313" cy="21599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853062-684B-923A-2B16-F7DE0CF8586B}"/>
              </a:ext>
            </a:extLst>
          </p:cNvPr>
          <p:cNvSpPr txBox="1"/>
          <p:nvPr/>
        </p:nvSpPr>
        <p:spPr>
          <a:xfrm>
            <a:off x="8583386" y="2976772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 Processing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4C37DFCC-F66A-1472-3B31-CA59C0858F56}"/>
              </a:ext>
            </a:extLst>
          </p:cNvPr>
          <p:cNvSpPr/>
          <p:nvPr/>
        </p:nvSpPr>
        <p:spPr>
          <a:xfrm rot="10800000">
            <a:off x="4675413" y="3690248"/>
            <a:ext cx="3739242" cy="216001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2130DA6A-0092-1178-F6A4-A9D3BAA7FEA5}"/>
              </a:ext>
            </a:extLst>
          </p:cNvPr>
          <p:cNvSpPr/>
          <p:nvPr/>
        </p:nvSpPr>
        <p:spPr>
          <a:xfrm rot="10800000">
            <a:off x="3265713" y="4032142"/>
            <a:ext cx="5148941" cy="216003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331E31-67C6-D37F-EC42-931A7B9E6032}"/>
              </a:ext>
            </a:extLst>
          </p:cNvPr>
          <p:cNvSpPr txBox="1"/>
          <p:nvPr/>
        </p:nvSpPr>
        <p:spPr>
          <a:xfrm>
            <a:off x="8583386" y="361358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Encryption Function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8A1CA5E-0416-EF63-A9F6-FF8939A54F5E}"/>
              </a:ext>
            </a:extLst>
          </p:cNvPr>
          <p:cNvSpPr txBox="1"/>
          <p:nvPr/>
        </p:nvSpPr>
        <p:spPr>
          <a:xfrm>
            <a:off x="8583385" y="3982914"/>
            <a:ext cx="212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Tag Computation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6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A717-5F02-7AB3-AD79-5606894C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Finding Collisions in Serial AD Processing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A99BD9-CBCC-87C3-18EA-65C9926B3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434" y="996095"/>
                <a:ext cx="10728325" cy="5091337"/>
              </a:xfrm>
            </p:spPr>
            <p:txBody>
              <a:bodyPr/>
              <a:lstStyle/>
              <a:p>
                <a:r>
                  <a:rPr lang="de-CH" dirty="0"/>
                  <a:t>High-level attack on </a:t>
                </a:r>
                <a:r>
                  <a:rPr lang="de-CH" u="sng" dirty="0"/>
                  <a:t>unforgeability</a:t>
                </a:r>
                <a:r>
                  <a:rPr lang="de-CH" dirty="0"/>
                  <a:t> first described by Kaplan </a:t>
                </a:r>
                <a:r>
                  <a:rPr lang="de-CH" i="1" dirty="0"/>
                  <a:t>et al. </a:t>
                </a:r>
                <a:r>
                  <a:rPr lang="de-CH" dirty="0"/>
                  <a:t>(Crypto 2016).</a:t>
                </a:r>
              </a:p>
              <a:p>
                <a:pPr lvl="1"/>
                <a:r>
                  <a:rPr lang="de-CH" dirty="0"/>
                  <a:t>Detailed attack followed by Chang </a:t>
                </a:r>
                <a:r>
                  <a:rPr lang="de-CH" i="1" dirty="0"/>
                  <a:t>et al. </a:t>
                </a:r>
                <a:r>
                  <a:rPr lang="de-CH" dirty="0"/>
                  <a:t>(Symmetry 2022).</a:t>
                </a:r>
              </a:p>
              <a:p>
                <a:r>
                  <a:rPr lang="de-CH" dirty="0"/>
                  <a:t>AD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Define AD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dirty="0"/>
                  <a:t>  with		               , 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A99BD9-CBCC-87C3-18EA-65C9926B3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434" y="996095"/>
                <a:ext cx="10728325" cy="5091337"/>
              </a:xfrm>
              <a:blipFill>
                <a:blip r:embed="rId3"/>
                <a:stretch>
                  <a:fillRect l="-1250" t="-16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565E7-629C-CF38-6CCF-176BC78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E2D35-F3A6-1E9C-028D-951BB728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26" y="2767094"/>
            <a:ext cx="8716145" cy="300323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AF4A112-7576-BB5B-7A5E-CAC233837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67" y="2129482"/>
            <a:ext cx="1850631" cy="33254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DFAAA4-9495-84E5-83C9-2AC4994EF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27" y="2121390"/>
            <a:ext cx="1075069" cy="33255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0B0BE62-DBC0-54F3-D635-4475EF7A3F06}"/>
              </a:ext>
            </a:extLst>
          </p:cNvPr>
          <p:cNvSpPr/>
          <p:nvPr/>
        </p:nvSpPr>
        <p:spPr>
          <a:xfrm>
            <a:off x="1643743" y="2724497"/>
            <a:ext cx="2024743" cy="30458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69FA1A-86DC-C08D-9536-B7169E44FCB3}"/>
              </a:ext>
            </a:extLst>
          </p:cNvPr>
          <p:cNvSpPr/>
          <p:nvPr/>
        </p:nvSpPr>
        <p:spPr>
          <a:xfrm>
            <a:off x="1737926" y="4575069"/>
            <a:ext cx="433774" cy="3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C4EF8-DF83-7E3C-EACF-B24055603412}"/>
              </a:ext>
            </a:extLst>
          </p:cNvPr>
          <p:cNvSpPr/>
          <p:nvPr/>
        </p:nvSpPr>
        <p:spPr>
          <a:xfrm>
            <a:off x="3185726" y="4972398"/>
            <a:ext cx="433774" cy="3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6C014CE-5AB8-DDEC-C205-7FFA50AEEBCE}"/>
              </a:ext>
            </a:extLst>
          </p:cNvPr>
          <p:cNvSpPr/>
          <p:nvPr/>
        </p:nvSpPr>
        <p:spPr>
          <a:xfrm>
            <a:off x="5700325" y="4972398"/>
            <a:ext cx="836545" cy="3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80CB60E-F097-3F10-C2B0-DC7780310E5F}"/>
              </a:ext>
            </a:extLst>
          </p:cNvPr>
          <p:cNvSpPr/>
          <p:nvPr/>
        </p:nvSpPr>
        <p:spPr>
          <a:xfrm>
            <a:off x="8605155" y="4972398"/>
            <a:ext cx="424545" cy="3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5E639213-7004-8FC6-EE80-CD8B1650CD2C}"/>
                  </a:ext>
                </a:extLst>
              </p:cNvPr>
              <p:cNvSpPr txBox="1"/>
              <p:nvPr/>
            </p:nvSpPr>
            <p:spPr>
              <a:xfrm>
                <a:off x="2261093" y="5756899"/>
                <a:ext cx="790041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GB" b="1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chemeClr val="bg1"/>
                    </a:solidFill>
                  </a:rPr>
                  <a:t>:=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5E639213-7004-8FC6-EE80-CD8B1650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93" y="5756899"/>
                <a:ext cx="790041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C0F858B-3161-0810-9F72-5FB63E26C381}"/>
                  </a:ext>
                </a:extLst>
              </p:cNvPr>
              <p:cNvSpPr txBox="1"/>
              <p:nvPr/>
            </p:nvSpPr>
            <p:spPr>
              <a:xfrm>
                <a:off x="5046479" y="3315748"/>
                <a:ext cx="967877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C0F858B-3161-0810-9F72-5FB63E26C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79" y="3315748"/>
                <a:ext cx="9678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05625B9-A674-7B27-BDD6-CFBE9AD98729}"/>
                  </a:ext>
                </a:extLst>
              </p:cNvPr>
              <p:cNvSpPr txBox="1"/>
              <p:nvPr/>
            </p:nvSpPr>
            <p:spPr>
              <a:xfrm>
                <a:off x="7266336" y="3315748"/>
                <a:ext cx="967877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=:</m:t>
                          </m:r>
                          <m:r>
                            <a:rPr lang="en-GB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05625B9-A674-7B27-BDD6-CFBE9AD9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36" y="3315748"/>
                <a:ext cx="9678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68AAFBA-D0C3-977A-A952-CD2988736A5E}"/>
                  </a:ext>
                </a:extLst>
              </p:cNvPr>
              <p:cNvSpPr txBox="1"/>
              <p:nvPr/>
            </p:nvSpPr>
            <p:spPr>
              <a:xfrm>
                <a:off x="9659982" y="4247411"/>
                <a:ext cx="1829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CH" dirty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68AAFBA-D0C3-977A-A952-CD2988736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982" y="4247411"/>
                <a:ext cx="1829872" cy="369332"/>
              </a:xfrm>
              <a:prstGeom prst="rect">
                <a:avLst/>
              </a:prstGeom>
              <a:blipFill>
                <a:blip r:embed="rId10"/>
                <a:stretch>
                  <a:fillRect l="-3000" t="-1166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1D24F4FC-0BD8-86C4-1B51-29BA67FBC998}"/>
                  </a:ext>
                </a:extLst>
              </p:cNvPr>
              <p:cNvSpPr/>
              <p:nvPr/>
            </p:nvSpPr>
            <p:spPr>
              <a:xfrm>
                <a:off x="3565987" y="2803275"/>
                <a:ext cx="5060021" cy="14654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CH" sz="4400" b="1" i="1" dirty="0" smtClean="0">
                        <a:latin typeface="Cambria Math" panose="02040503050406030204" pitchFamily="18" charset="0"/>
                      </a:rPr>
                      <m:t>𝑻𝑨</m:t>
                    </m:r>
                    <m:r>
                      <a:rPr lang="de-CH" sz="4400" b="1" i="1" baseline="-25000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CH" sz="4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4400" b="1" i="1" dirty="0">
                        <a:latin typeface="Cambria Math" panose="02040503050406030204" pitchFamily="18" charset="0"/>
                      </a:rPr>
                      <m:t>𝑻𝑨𝑩</m:t>
                    </m:r>
                    <m:r>
                      <a:rPr lang="de-CH" sz="4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sz="4400" b="1" dirty="0"/>
                  <a:t>!</a:t>
                </a:r>
                <a:endParaRPr lang="en-GB" sz="4400" b="1" baseline="-25000" dirty="0"/>
              </a:p>
            </p:txBody>
          </p:sp>
        </mc:Choice>
        <mc:Fallback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1D24F4FC-0BD8-86C4-1B51-29BA67FBC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987" y="2803275"/>
                <a:ext cx="5060021" cy="14654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3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16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F713F-CC36-4E38-A9AD-4EB4784A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IND-qCPA Attack on AES-OTR with Serial AD Processing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8483D5-A9D1-9E8D-23F8-220127DC2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1" dirty="0"/>
                  <a:t>Raw block cipher access</a:t>
                </a:r>
                <a:r>
                  <a:rPr lang="de-CH" dirty="0"/>
                  <a:t>: Let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.   </m:t>
                    </m:r>
                  </m:oMath>
                </a14:m>
                <a:r>
                  <a:rPr lang="en-GB" dirty="0"/>
                  <a:t>Define function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 with </a:t>
                </a:r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Where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8483D5-A9D1-9E8D-23F8-220127DC2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 t="-18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184729-8F90-E4FB-E308-9919A92E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108AF-52BB-7BB4-A804-B699F3DA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95" y="1419314"/>
            <a:ext cx="2028010" cy="2897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EC7A0E-02A1-A0F8-A5C1-03AED37F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225" y="1961554"/>
            <a:ext cx="5151550" cy="8865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A124E3D-3FEC-2DE1-B7E1-0842A270D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486" y="3583546"/>
            <a:ext cx="7097028" cy="718465"/>
          </a:xfrm>
          <a:prstGeom prst="rect">
            <a:avLst/>
          </a:prstGeom>
        </p:spPr>
      </p:pic>
      <p:sp>
        <p:nvSpPr>
          <p:cNvPr id="21" name="Pfeil: nach oben gebogen 20">
            <a:extLst>
              <a:ext uri="{FF2B5EF4-FFF2-40B4-BE49-F238E27FC236}">
                <a16:creationId xmlns:a16="http://schemas.microsoft.com/office/drawing/2014/main" id="{803F0870-2273-8128-0624-6EE5DD955782}"/>
              </a:ext>
            </a:extLst>
          </p:cNvPr>
          <p:cNvSpPr/>
          <p:nvPr/>
        </p:nvSpPr>
        <p:spPr>
          <a:xfrm flipH="1" flipV="1">
            <a:off x="6504416" y="3274453"/>
            <a:ext cx="656237" cy="431443"/>
          </a:xfrm>
          <a:prstGeom prst="bentUpArrow">
            <a:avLst>
              <a:gd name="adj1" fmla="val 19606"/>
              <a:gd name="adj2" fmla="val 23880"/>
              <a:gd name="adj3" fmla="val 3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6D129B9-9692-8927-5E39-70D03998459A}"/>
              </a:ext>
            </a:extLst>
          </p:cNvPr>
          <p:cNvSpPr txBox="1"/>
          <p:nvPr/>
        </p:nvSpPr>
        <p:spPr>
          <a:xfrm>
            <a:off x="7160653" y="3120842"/>
            <a:ext cx="198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depends</a:t>
            </a:r>
            <a:r>
              <a:rPr lang="de-CH" b="1" dirty="0"/>
              <a:t> on AD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9AC26D45-566A-02F6-DB5B-9D3F299E2FD4}"/>
                  </a:ext>
                </a:extLst>
              </p:cNvPr>
              <p:cNvSpPr/>
              <p:nvPr/>
            </p:nvSpPr>
            <p:spPr>
              <a:xfrm>
                <a:off x="3088782" y="4591318"/>
                <a:ext cx="6014433" cy="150155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 err="1"/>
                  <a:t>Period</a:t>
                </a:r>
                <a:r>
                  <a:rPr lang="de-CH" sz="2800" dirty="0"/>
                  <a:t> of </a:t>
                </a:r>
                <a:r>
                  <a:rPr lang="de-CH" sz="2800" i="1" dirty="0"/>
                  <a:t>f</a:t>
                </a:r>
                <a:r>
                  <a:rPr lang="de-CH" sz="2800" baseline="-25000" dirty="0"/>
                  <a:t>2</a:t>
                </a:r>
                <a:r>
                  <a:rPr lang="de-CH" sz="2800" dirty="0"/>
                  <a:t> only </a:t>
                </a:r>
                <a:r>
                  <a:rPr lang="de-CH" sz="2800" dirty="0" err="1"/>
                  <a:t>depends</a:t>
                </a:r>
                <a:r>
                  <a:rPr lang="de-CH" sz="2800" dirty="0"/>
                  <a:t> on </a:t>
                </a:r>
                <a14:m>
                  <m:oMath xmlns:m="http://schemas.openxmlformats.org/officeDocument/2006/math">
                    <m:r>
                      <a:rPr lang="de-CH" sz="2800" i="1" dirty="0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CH" sz="2800" i="1" baseline="-25000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CH" sz="2800" dirty="0"/>
                  <a:t>!</a:t>
                </a:r>
                <a:endParaRPr lang="en-GB" sz="2800" dirty="0"/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9AC26D45-566A-02F6-DB5B-9D3F299E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82" y="4591318"/>
                <a:ext cx="6014433" cy="15015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4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1F5A0B5-4B8E-6410-43E7-9216B2DDF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5"/>
          <a:stretch/>
        </p:blipFill>
        <p:spPr>
          <a:xfrm>
            <a:off x="2652486" y="4122530"/>
            <a:ext cx="2831155" cy="2341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AE47772-EB23-8235-7F47-CE2E36F80B8F}"/>
              </a:ext>
            </a:extLst>
          </p:cNvPr>
          <p:cNvSpPr/>
          <p:nvPr/>
        </p:nvSpPr>
        <p:spPr>
          <a:xfrm>
            <a:off x="2657474" y="5911064"/>
            <a:ext cx="798831" cy="515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A0CDD1AF-7A90-F251-F0AC-BD0A943DD7CE}"/>
                  </a:ext>
                </a:extLst>
              </p14:cNvPr>
              <p14:cNvContentPartPr/>
              <p14:nvPr/>
            </p14:nvContentPartPr>
            <p14:xfrm>
              <a:off x="3266895" y="5895659"/>
              <a:ext cx="47241" cy="250321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A0CDD1AF-7A90-F251-F0AC-BD0A943DD7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0003" y="5891343"/>
                <a:ext cx="1181025" cy="258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E7F17534-0A55-BE8D-84C8-B864E1235715}"/>
                  </a:ext>
                </a:extLst>
              </p14:cNvPr>
              <p14:cNvContentPartPr/>
              <p14:nvPr/>
            </p14:nvContentPartPr>
            <p14:xfrm>
              <a:off x="3270705" y="5903903"/>
              <a:ext cx="47241" cy="239434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E7F17534-0A55-BE8D-84C8-B864E12357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813" y="5899589"/>
                <a:ext cx="1181025" cy="248062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C5201D85-F478-BCF4-E663-04F013F598B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528" t="50553" r="24624" b="5431"/>
          <a:stretch/>
        </p:blipFill>
        <p:spPr>
          <a:xfrm>
            <a:off x="7874354" y="3504083"/>
            <a:ext cx="2942823" cy="3358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A7C2E-F55D-076F-B23D-F4BD0E1B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IND-qCPA Attack on AES-OTR with Serial AD Processing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8CA0-3D7A-903D-E690-8BA16C4D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Define new function			     (inner function of </a:t>
            </a:r>
            <a:r>
              <a:rPr lang="de-CH" i="1" dirty="0"/>
              <a:t>f</a:t>
            </a:r>
            <a:r>
              <a:rPr lang="de-CH" baseline="-25000" dirty="0"/>
              <a:t>2</a:t>
            </a:r>
            <a:r>
              <a:rPr lang="de-CH" dirty="0"/>
              <a:t>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b="1" dirty="0"/>
              <a:t>Claim</a:t>
            </a:r>
            <a:r>
              <a:rPr lang="de-CH" dirty="0"/>
              <a:t>: </a:t>
            </a:r>
            <a:r>
              <a:rPr lang="en-GB" i="1" dirty="0"/>
              <a:t>g </a:t>
            </a:r>
            <a:r>
              <a:rPr lang="de-CH" dirty="0"/>
              <a:t>(and thus also </a:t>
            </a:r>
            <a:r>
              <a:rPr lang="de-CH" i="1" dirty="0"/>
              <a:t>f</a:t>
            </a:r>
            <a:r>
              <a:rPr lang="de-CH" baseline="-25000" dirty="0"/>
              <a:t>2</a:t>
            </a:r>
            <a:r>
              <a:rPr lang="de-CH" dirty="0"/>
              <a:t>) has period 		 :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54158-25DC-440B-44EE-2EEF76C1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0AB936-9DFA-1BE2-8BA5-78BA504F228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7346" b="75309"/>
          <a:stretch/>
        </p:blipFill>
        <p:spPr>
          <a:xfrm>
            <a:off x="2975019" y="1399997"/>
            <a:ext cx="2492063" cy="318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585499-3E7D-202A-DBAB-DAC4D873810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3542" t="35432"/>
          <a:stretch/>
        </p:blipFill>
        <p:spPr>
          <a:xfrm>
            <a:off x="3779144" y="1846555"/>
            <a:ext cx="4633712" cy="9948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A7FC27-DA23-AD35-23BB-6001F9E1FB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3938" y="3020723"/>
            <a:ext cx="1481620" cy="30181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0117D4F-26A4-E380-B206-89E713EA190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46095"/>
          <a:stretch/>
        </p:blipFill>
        <p:spPr>
          <a:xfrm>
            <a:off x="1502011" y="3501808"/>
            <a:ext cx="6561786" cy="41125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546A96-D90F-CA7A-3636-69D311DF4845}"/>
              </a:ext>
            </a:extLst>
          </p:cNvPr>
          <p:cNvSpPr/>
          <p:nvPr/>
        </p:nvSpPr>
        <p:spPr>
          <a:xfrm>
            <a:off x="1696617" y="5845076"/>
            <a:ext cx="656549" cy="220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89A33D5-1264-528C-B5CA-9C5C1AD580F5}"/>
              </a:ext>
            </a:extLst>
          </p:cNvPr>
          <p:cNvSpPr/>
          <p:nvPr/>
        </p:nvSpPr>
        <p:spPr>
          <a:xfrm>
            <a:off x="3996571" y="5807676"/>
            <a:ext cx="373487" cy="257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44FB34A-E7CB-A153-31DC-546F9291C620}"/>
                  </a:ext>
                </a:extLst>
              </p:cNvPr>
              <p:cNvSpPr/>
              <p:nvPr/>
            </p:nvSpPr>
            <p:spPr>
              <a:xfrm>
                <a:off x="2681669" y="4158517"/>
                <a:ext cx="1287081" cy="344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dirty="0">
                    <a:solidFill>
                      <a:schemeClr val="tx1"/>
                    </a:solidFill>
                  </a:rPr>
                  <a:t> 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44FB34A-E7CB-A153-31DC-546F9291C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69" y="4158517"/>
                <a:ext cx="1287081" cy="344796"/>
              </a:xfrm>
              <a:prstGeom prst="rect">
                <a:avLst/>
              </a:prstGeom>
              <a:blipFill>
                <a:blip r:embed="rId7"/>
                <a:stretch>
                  <a:fillRect b="-1694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 33">
            <a:extLst>
              <a:ext uri="{FF2B5EF4-FFF2-40B4-BE49-F238E27FC236}">
                <a16:creationId xmlns:a16="http://schemas.microsoft.com/office/drawing/2014/main" id="{2B7AEB3A-2111-FABB-A53D-B06E9F5E65D2}"/>
              </a:ext>
            </a:extLst>
          </p:cNvPr>
          <p:cNvSpPr/>
          <p:nvPr/>
        </p:nvSpPr>
        <p:spPr>
          <a:xfrm>
            <a:off x="4075768" y="5238239"/>
            <a:ext cx="869217" cy="344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07F6B2-999C-16ED-2752-C5DA00327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8"/>
          <a:stretch/>
        </p:blipFill>
        <p:spPr>
          <a:xfrm>
            <a:off x="6481204" y="4110725"/>
            <a:ext cx="4249595" cy="2341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E91096DC-9C3C-E944-0E7F-E2F120B1AB05}"/>
              </a:ext>
            </a:extLst>
          </p:cNvPr>
          <p:cNvSpPr/>
          <p:nvPr/>
        </p:nvSpPr>
        <p:spPr>
          <a:xfrm>
            <a:off x="6531342" y="4146710"/>
            <a:ext cx="527227" cy="344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7F2DB7-7B2C-EB9B-8A41-EADCF736121D}"/>
              </a:ext>
            </a:extLst>
          </p:cNvPr>
          <p:cNvSpPr/>
          <p:nvPr/>
        </p:nvSpPr>
        <p:spPr>
          <a:xfrm>
            <a:off x="6490827" y="6018914"/>
            <a:ext cx="463108" cy="344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6E24CF9-510A-6FE5-DE93-FF6F8D9642E4}"/>
              </a:ext>
            </a:extLst>
          </p:cNvPr>
          <p:cNvSpPr/>
          <p:nvPr/>
        </p:nvSpPr>
        <p:spPr>
          <a:xfrm>
            <a:off x="6943775" y="5833271"/>
            <a:ext cx="656549" cy="220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8C1D4A2-3144-FD86-6D65-394EAF40BE38}"/>
              </a:ext>
            </a:extLst>
          </p:cNvPr>
          <p:cNvSpPr/>
          <p:nvPr/>
        </p:nvSpPr>
        <p:spPr>
          <a:xfrm>
            <a:off x="9243729" y="5795871"/>
            <a:ext cx="373487" cy="257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2E51568-986A-88DA-8433-C6562E1E7D55}"/>
              </a:ext>
            </a:extLst>
          </p:cNvPr>
          <p:cNvSpPr/>
          <p:nvPr/>
        </p:nvSpPr>
        <p:spPr>
          <a:xfrm>
            <a:off x="8252677" y="4146712"/>
            <a:ext cx="527227" cy="344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D3FCFCAE-1041-955E-BD65-E34000D7C3AC}"/>
                  </a:ext>
                </a:extLst>
              </p14:cNvPr>
              <p14:cNvContentPartPr/>
              <p14:nvPr/>
            </p14:nvContentPartPr>
            <p14:xfrm>
              <a:off x="6784484" y="6135359"/>
              <a:ext cx="174240" cy="36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D3FCFCAE-1041-955E-BD65-E34000D7C3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0164" y="6131039"/>
                <a:ext cx="182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B149D2AD-6C86-865E-19E5-2864FAEE54D4}"/>
                  </a:ext>
                </a:extLst>
              </p14:cNvPr>
              <p14:cNvContentPartPr/>
              <p14:nvPr/>
            </p14:nvContentPartPr>
            <p14:xfrm>
              <a:off x="6785204" y="5962199"/>
              <a:ext cx="360" cy="17424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B149D2AD-6C86-865E-19E5-2864FAEE54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0884" y="5957879"/>
                <a:ext cx="9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54A3C5D8-24FF-3B58-B408-DD85A4DE2345}"/>
                  </a:ext>
                </a:extLst>
              </p14:cNvPr>
              <p14:cNvContentPartPr/>
              <p14:nvPr/>
            </p14:nvContentPartPr>
            <p14:xfrm>
              <a:off x="6780524" y="5983439"/>
              <a:ext cx="360" cy="1476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54A3C5D8-24FF-3B58-B408-DD85A4DE2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76204" y="5979119"/>
                <a:ext cx="900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Rechteck 43">
            <a:extLst>
              <a:ext uri="{FF2B5EF4-FFF2-40B4-BE49-F238E27FC236}">
                <a16:creationId xmlns:a16="http://schemas.microsoft.com/office/drawing/2014/main" id="{61D09EE7-2919-BE8B-FD71-2182608014C2}"/>
              </a:ext>
            </a:extLst>
          </p:cNvPr>
          <p:cNvSpPr/>
          <p:nvPr/>
        </p:nvSpPr>
        <p:spPr>
          <a:xfrm>
            <a:off x="9322926" y="5226434"/>
            <a:ext cx="869217" cy="344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430F7A17-A09C-F36F-2E0D-D7050A2599F3}"/>
                  </a:ext>
                </a:extLst>
              </p14:cNvPr>
              <p14:cNvContentPartPr/>
              <p14:nvPr/>
            </p14:nvContentPartPr>
            <p14:xfrm>
              <a:off x="3270705" y="6148202"/>
              <a:ext cx="205656" cy="45719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430F7A17-A09C-F36F-2E0D-D7050A2599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6391" y="5599574"/>
                <a:ext cx="214285" cy="114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22">
                <a:extLst>
                  <a:ext uri="{FF2B5EF4-FFF2-40B4-BE49-F238E27FC236}">
                    <a16:creationId xmlns:a16="http://schemas.microsoft.com/office/drawing/2014/main" id="{4B5FD16C-A861-CE5C-5A24-D6873D18F07B}"/>
                  </a:ext>
                </a:extLst>
              </p:cNvPr>
              <p:cNvSpPr/>
              <p:nvPr/>
            </p:nvSpPr>
            <p:spPr>
              <a:xfrm>
                <a:off x="2484005" y="2217908"/>
                <a:ext cx="7223987" cy="29037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3600" b="1" dirty="0" err="1"/>
                  <a:t>We</a:t>
                </a:r>
                <a:r>
                  <a:rPr lang="de-CH" sz="3600" b="1" dirty="0"/>
                  <a:t> </a:t>
                </a:r>
                <a:r>
                  <a:rPr lang="de-CH" sz="3600" b="1" dirty="0" err="1"/>
                  <a:t>can</a:t>
                </a:r>
                <a:r>
                  <a:rPr lang="de-CH" sz="3600" b="1" dirty="0"/>
                  <a:t> </a:t>
                </a:r>
                <a:r>
                  <a:rPr lang="de-CH" sz="3600" b="1" dirty="0" err="1">
                    <a:solidFill>
                      <a:schemeClr val="bg1"/>
                    </a:solidFill>
                  </a:rPr>
                  <a:t>recover</a:t>
                </a:r>
                <a:r>
                  <a:rPr lang="de-CH" sz="36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de-CH" sz="36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de-CH" sz="3600" b="1" dirty="0" err="1">
                    <a:solidFill>
                      <a:schemeClr val="bg1"/>
                    </a:solidFill>
                  </a:rPr>
                  <a:t>for</a:t>
                </a:r>
                <a:r>
                  <a:rPr lang="de-CH" sz="3600" b="1" dirty="0">
                    <a:solidFill>
                      <a:schemeClr val="bg1"/>
                    </a:solidFill>
                  </a:rPr>
                  <a:t> </a:t>
                </a:r>
                <a:r>
                  <a:rPr lang="de-CH" sz="3600" b="1" u="sng" dirty="0" err="1">
                    <a:solidFill>
                      <a:schemeClr val="bg1"/>
                    </a:solidFill>
                  </a:rPr>
                  <a:t>any</a:t>
                </a:r>
                <a:r>
                  <a:rPr lang="de-CH" sz="3600" b="1" i="1" dirty="0">
                    <a:solidFill>
                      <a:schemeClr val="bg1"/>
                    </a:solidFill>
                  </a:rPr>
                  <a:t> </a:t>
                </a:r>
                <a:r>
                  <a:rPr lang="de-CH" sz="36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CH" sz="3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CH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CH" sz="3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36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de-CH" sz="36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36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de-CH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de-CH" sz="3600" b="1" dirty="0">
                    <a:solidFill>
                      <a:schemeClr val="bg1"/>
                    </a:solidFill>
                  </a:rPr>
                  <a:t>!</a:t>
                </a:r>
                <a:endParaRPr lang="en-GB" sz="3600" b="1" dirty="0"/>
              </a:p>
            </p:txBody>
          </p:sp>
        </mc:Choice>
        <mc:Fallback xmlns="">
          <p:sp>
            <p:nvSpPr>
              <p:cNvPr id="10" name="Rechteck 22">
                <a:extLst>
                  <a:ext uri="{FF2B5EF4-FFF2-40B4-BE49-F238E27FC236}">
                    <a16:creationId xmlns:a16="http://schemas.microsoft.com/office/drawing/2014/main" id="{4B5FD16C-A861-CE5C-5A24-D6873D18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05" y="2217908"/>
                <a:ext cx="7223987" cy="290379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83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uiExpand="1" build="p"/>
      <p:bldP spid="2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84E53-FCD1-D38B-C378-E19E698B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IND-qCPA Attack on AES-OTR with Serial AD Processing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657BB18-1A62-FDDF-7C4E-8D25C7F26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CH" dirty="0"/>
                  <a:t>Sketch of IND-qCPA attack:</a:t>
                </a:r>
              </a:p>
              <a:p>
                <a:pPr marL="1152900" lvl="3" indent="-342900">
                  <a:buAutoNum type="arabicPeriod"/>
                </a:pPr>
                <a:r>
                  <a:rPr lang="de-CH" dirty="0"/>
                  <a:t>Pick single block messages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CH" dirty="0"/>
                  <a:t> and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CH" dirty="0"/>
                  <a:t> and empty AD as input for the challenger. 	                  Record response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CH" dirty="0"/>
                  <a:t>and the nonce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/>
                  <a:t>.</a:t>
                </a:r>
              </a:p>
              <a:p>
                <a:pPr marL="1152900" lvl="3" indent="-342900">
                  <a:buAutoNum type="arabicPeriod"/>
                </a:pPr>
                <a:r>
                  <a:rPr lang="de-CH" dirty="0"/>
                  <a:t>Compute</a:t>
                </a:r>
              </a:p>
              <a:p>
                <a:pPr marL="1152900" lvl="3" indent="-342900">
                  <a:buAutoNum type="arabicPeriod"/>
                </a:pPr>
                <a:endParaRPr lang="de-CH" dirty="0"/>
              </a:p>
              <a:p>
                <a:pPr marL="810000" lvl="3" indent="0">
                  <a:buNone/>
                </a:pPr>
                <a:r>
                  <a:rPr lang="de-CH" dirty="0"/>
                  <a:t>	     in </a:t>
                </a:r>
              </a:p>
              <a:p>
                <a:pPr marL="810000" lvl="3" indent="0">
                  <a:buNone/>
                </a:pPr>
                <a:r>
                  <a:rPr lang="de-CH" dirty="0"/>
                  <a:t>3. </a:t>
                </a:r>
              </a:p>
              <a:p>
                <a:pPr marL="0" indent="0">
                  <a:buNone/>
                </a:pPr>
                <a:r>
                  <a:rPr lang="de-CH" dirty="0"/>
                  <a:t> </a:t>
                </a:r>
              </a:p>
              <a:p>
                <a:pPr marL="0" indent="0">
                  <a:buNone/>
                </a:pPr>
                <a:r>
                  <a:rPr lang="de-CH" dirty="0"/>
                  <a:t>Why does this work? </a:t>
                </a:r>
              </a:p>
              <a:p>
                <a:pPr marL="0" indent="0">
                  <a:buNone/>
                </a:pPr>
                <a:r>
                  <a:rPr lang="de-CH" dirty="0">
                    <a:sym typeface="Wingdings" panose="05000000000000000000" pitchFamily="2" charset="2"/>
                  </a:rPr>
                  <a:t>	 </a:t>
                </a:r>
                <a:r>
                  <a:rPr lang="de-CH" dirty="0"/>
                  <a:t>For empty AD and single block message:</a:t>
                </a:r>
              </a:p>
              <a:p>
                <a:pPr marL="0" indent="0">
                  <a:buNone/>
                </a:pPr>
                <a:endParaRPr lang="de-CH" dirty="0"/>
              </a:p>
              <a:p>
                <a:pPr marL="342900" indent="-342900"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657BB18-1A62-FDDF-7C4E-8D25C7F26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7" t="-18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996B9-85EA-CC20-5D61-6AD6A36F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72D74D0-3258-61EF-4B72-76A10851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335" y="2537927"/>
            <a:ext cx="2913329" cy="4789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3B66706-A751-1EA4-8CDA-661BE98C8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600" y="3056912"/>
            <a:ext cx="3388634" cy="2873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18FC86-23AF-3717-6E57-413CEDB3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288" y="3344252"/>
            <a:ext cx="3810231" cy="3616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A9FFEA9-10ED-FBB1-CF6B-1ECF768DA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200" y="5005780"/>
            <a:ext cx="6431599" cy="6634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F2B339-2EA0-E6C8-25F0-D808EB351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771" y="2460248"/>
            <a:ext cx="2496391" cy="21638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46CB4A-6B60-71D9-F2F5-B18AC1718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3771" y="4753257"/>
            <a:ext cx="2496391" cy="24158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D0A5ADC-A4E5-A038-B637-825FDBA10A20}"/>
              </a:ext>
            </a:extLst>
          </p:cNvPr>
          <p:cNvSpPr/>
          <p:nvPr/>
        </p:nvSpPr>
        <p:spPr>
          <a:xfrm>
            <a:off x="9117676" y="4790836"/>
            <a:ext cx="265383" cy="133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=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CFD11C-F837-EDAB-0E51-7B279477B3AD}"/>
              </a:ext>
            </a:extLst>
          </p:cNvPr>
          <p:cNvSpPr/>
          <p:nvPr/>
        </p:nvSpPr>
        <p:spPr>
          <a:xfrm>
            <a:off x="8970210" y="3140620"/>
            <a:ext cx="334773" cy="287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2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8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DB1A3-906E-DD97-DA70-5750B1CE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Superposition Over </a:t>
            </a:r>
            <a:r>
              <a:rPr lang="de-CH" b="1" dirty="0"/>
              <a:t>Unequal-Length</a:t>
            </a:r>
            <a:r>
              <a:rPr lang="de-CH" dirty="0"/>
              <a:t>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249FB-A06D-37DD-0210-E7E0EAE4E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We need to have quantum access to </a:t>
            </a:r>
            <a:r>
              <a:rPr lang="de-CH" i="1" dirty="0"/>
              <a:t>f</a:t>
            </a:r>
            <a:r>
              <a:rPr lang="de-CH" baseline="-25000" dirty="0"/>
              <a:t>2</a:t>
            </a:r>
            <a:r>
              <a:rPr lang="de-CH" dirty="0"/>
              <a:t> with a </a:t>
            </a:r>
            <a:r>
              <a:rPr lang="de-CH" u="sng" dirty="0"/>
              <a:t>single</a:t>
            </a:r>
            <a:r>
              <a:rPr lang="de-CH" dirty="0"/>
              <a:t> query to the encryption oracle!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026EF8-78BF-FCB7-040D-652DEEF5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9D1A7F-395E-6DE9-9D01-E514DA103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04" y="1935468"/>
            <a:ext cx="7893697" cy="2987063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4EA46D60-220D-36EE-146D-D3D092A1804E}"/>
              </a:ext>
            </a:extLst>
          </p:cNvPr>
          <p:cNvSpPr/>
          <p:nvPr/>
        </p:nvSpPr>
        <p:spPr>
          <a:xfrm rot="17866574">
            <a:off x="2645962" y="4390789"/>
            <a:ext cx="1147078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859B838-E4C2-41F6-6196-445742BD4EC0}"/>
              </a:ext>
            </a:extLst>
          </p:cNvPr>
          <p:cNvSpPr/>
          <p:nvPr/>
        </p:nvSpPr>
        <p:spPr>
          <a:xfrm rot="16200000">
            <a:off x="5116818" y="5148307"/>
            <a:ext cx="839569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5EAF572-8216-955C-7D9A-68B5AB09B7E7}"/>
              </a:ext>
            </a:extLst>
          </p:cNvPr>
          <p:cNvSpPr/>
          <p:nvPr/>
        </p:nvSpPr>
        <p:spPr>
          <a:xfrm>
            <a:off x="1513354" y="5019870"/>
            <a:ext cx="2453949" cy="67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Controlled SWAP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F31607-FDFB-482F-27FB-B67C2DB9AA47}"/>
              </a:ext>
            </a:extLst>
          </p:cNvPr>
          <p:cNvSpPr/>
          <p:nvPr/>
        </p:nvSpPr>
        <p:spPr>
          <a:xfrm>
            <a:off x="4151225" y="5557274"/>
            <a:ext cx="2872662" cy="965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Modified encryption oracle with controlled input size</a:t>
            </a:r>
            <a:endParaRPr lang="en-GB" baseline="-25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8F1BF6-7C68-C04D-BD20-C59E15289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4"/>
          <a:stretch/>
        </p:blipFill>
        <p:spPr>
          <a:xfrm>
            <a:off x="7797109" y="4706764"/>
            <a:ext cx="4069555" cy="6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C2CF2-2F29-577E-58FE-118FBC7F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Laws of quantum physics define a superposition only over states with the </a:t>
            </a:r>
            <a:r>
              <a:rPr lang="en-GB" u="sng" dirty="0"/>
              <a:t>same number of qubits</a:t>
            </a:r>
            <a:r>
              <a:rPr lang="en-GB" dirty="0"/>
              <a:t>.</a:t>
            </a:r>
          </a:p>
          <a:p>
            <a:r>
              <a:rPr lang="en-GB" dirty="0"/>
              <a:t>We can overcome this restriction in the IND-</a:t>
            </a:r>
            <a:r>
              <a:rPr lang="en-GB" dirty="0" err="1"/>
              <a:t>qCPA</a:t>
            </a:r>
            <a:r>
              <a:rPr lang="en-GB" dirty="0"/>
              <a:t> setting with this modified quantum encryption oracle!</a:t>
            </a:r>
          </a:p>
          <a:p>
            <a:r>
              <a:rPr lang="en-GB" dirty="0"/>
              <a:t>Allows for </a:t>
            </a:r>
            <a:r>
              <a:rPr lang="en-GB" b="1" dirty="0"/>
              <a:t>stronger</a:t>
            </a:r>
            <a:r>
              <a:rPr lang="en-GB" dirty="0"/>
              <a:t> quantum attacks: e.g., we gain raw block cipher access </a:t>
            </a:r>
            <a:r>
              <a:rPr lang="en-GB" u="sng" dirty="0"/>
              <a:t>directly via Simon’s algorithm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This contrasts with the IND-</a:t>
            </a:r>
            <a:r>
              <a:rPr lang="en-GB" dirty="0" err="1"/>
              <a:t>qCPA</a:t>
            </a:r>
            <a:r>
              <a:rPr lang="en-GB" dirty="0"/>
              <a:t> attacks against OCB by Maram </a:t>
            </a:r>
            <a:r>
              <a:rPr lang="en-GB" i="1" dirty="0"/>
              <a:t>et al.</a:t>
            </a:r>
            <a:r>
              <a:rPr lang="en-GB" dirty="0"/>
              <a:t> (</a:t>
            </a:r>
            <a:r>
              <a:rPr lang="en-GB" dirty="0" err="1"/>
              <a:t>ToSC</a:t>
            </a:r>
            <a:r>
              <a:rPr lang="en-GB" dirty="0"/>
              <a:t> 2022) which also </a:t>
            </a:r>
            <a:r>
              <a:rPr lang="en-GB" u="sng" dirty="0"/>
              <a:t>requires Deutsch’s algorithm, along with Simon’s algorithm</a:t>
            </a:r>
            <a:r>
              <a:rPr lang="en-GB" dirty="0"/>
              <a:t>.</a:t>
            </a:r>
          </a:p>
          <a:p>
            <a:r>
              <a:rPr lang="en-GB" dirty="0"/>
              <a:t>This model can also be extended to cryptanalysis in the more realistic </a:t>
            </a:r>
            <a:r>
              <a:rPr lang="en-GB" b="1" dirty="0"/>
              <a:t>post-quantum</a:t>
            </a:r>
            <a:r>
              <a:rPr lang="en-GB" dirty="0"/>
              <a:t> setting – e.g., attacking (public) hash functions.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6A0955-8F62-F5A9-E0BF-8539EAC2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E348328-A4F5-F3FC-7E46-F70C42EF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Superposition Over </a:t>
            </a:r>
            <a:r>
              <a:rPr lang="de-CH" b="1" dirty="0"/>
              <a:t>Unequal-Length</a:t>
            </a:r>
            <a:r>
              <a:rPr lang="de-CH" dirty="0"/>
              <a:t>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1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1CFE0-60C4-4D88-651E-01A55307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Further Attacks on AES-OTR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15B9F-52C7-CDDD-EE09-D879091B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IND-qCPA attack when </a:t>
            </a:r>
            <a:r>
              <a:rPr lang="de-CH" u="sng" dirty="0"/>
              <a:t>AD is processed in parallel</a:t>
            </a:r>
            <a:r>
              <a:rPr lang="de-CH" dirty="0"/>
              <a:t>.</a:t>
            </a:r>
          </a:p>
          <a:p>
            <a:r>
              <a:rPr lang="de-CH" dirty="0"/>
              <a:t>IND-qCPA attack when </a:t>
            </a:r>
            <a:r>
              <a:rPr lang="de-CH" u="sng" dirty="0"/>
              <a:t>AD is always empty</a:t>
            </a:r>
            <a:r>
              <a:rPr lang="de-CH" dirty="0"/>
              <a:t>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ACF19-776E-6C16-55D6-1D7C03A0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4F605E-6C8A-ABD9-CAD7-B6850CFF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729" y="2842873"/>
            <a:ext cx="6452540" cy="29142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AB5282-2556-9A8B-03C0-CF8E40923C1C}"/>
              </a:ext>
            </a:extLst>
          </p:cNvPr>
          <p:cNvSpPr txBox="1"/>
          <p:nvPr/>
        </p:nvSpPr>
        <p:spPr>
          <a:xfrm>
            <a:off x="4817705" y="5908209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AD </a:t>
            </a:r>
            <a:r>
              <a:rPr lang="de-CH" b="1" dirty="0" err="1"/>
              <a:t>processed</a:t>
            </a:r>
            <a:r>
              <a:rPr lang="de-CH" b="1" dirty="0"/>
              <a:t> in parallel</a:t>
            </a:r>
          </a:p>
        </p:txBody>
      </p:sp>
    </p:spTree>
    <p:extLst>
      <p:ext uri="{BB962C8B-B14F-4D97-AF65-F5344CB8AC3E}">
        <p14:creationId xmlns:p14="http://schemas.microsoft.com/office/powerpoint/2010/main" val="223764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83198-9670-A14B-999B-C9EB4194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Quantum Key-Recovery Attack on OPP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F0B86B-DA6F-68D0-E193-8EAE701C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7577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DE090-2B3A-8FF8-8563-0FB7A7D8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Specifications of OPP (simplified)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93D1C-1A89-1AA4-7AD2-407D15C3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Offset Public Permutation </a:t>
            </a:r>
            <a:r>
              <a:rPr lang="de-CH" dirty="0"/>
              <a:t>Mode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B954AC-5F64-9984-6B4C-07349220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1A167D-5715-05CB-F282-8FA31D05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416928"/>
            <a:ext cx="5378745" cy="2671893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066AC03-FA84-BBED-781A-3D15993C1384}"/>
              </a:ext>
            </a:extLst>
          </p:cNvPr>
          <p:cNvSpPr/>
          <p:nvPr/>
        </p:nvSpPr>
        <p:spPr>
          <a:xfrm rot="10800000">
            <a:off x="5313782" y="3719803"/>
            <a:ext cx="3587621" cy="208997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3FA4C7-3F79-2333-90BB-47B9785E7B75}"/>
              </a:ext>
            </a:extLst>
          </p:cNvPr>
          <p:cNvSpPr txBox="1"/>
          <p:nvPr/>
        </p:nvSpPr>
        <p:spPr>
          <a:xfrm>
            <a:off x="9016426" y="3639635"/>
            <a:ext cx="21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Encryption Core</a:t>
            </a:r>
            <a:endParaRPr lang="en-GB" b="1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421FA05-663E-6FD3-3466-983273C6C4BB}"/>
              </a:ext>
            </a:extLst>
          </p:cNvPr>
          <p:cNvSpPr/>
          <p:nvPr/>
        </p:nvSpPr>
        <p:spPr>
          <a:xfrm rot="10800000">
            <a:off x="4302186" y="3324496"/>
            <a:ext cx="4599215" cy="209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DDD472-BA34-DD8D-D849-86D7C707C475}"/>
              </a:ext>
            </a:extLst>
          </p:cNvPr>
          <p:cNvSpPr txBox="1"/>
          <p:nvPr/>
        </p:nvSpPr>
        <p:spPr>
          <a:xfrm>
            <a:off x="9016426" y="3227198"/>
            <a:ext cx="21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Zero </a:t>
            </a:r>
            <a:r>
              <a:rPr lang="de-CH" b="1" dirty="0" err="1"/>
              <a:t>padding</a:t>
            </a:r>
            <a:endParaRPr lang="en-GB" b="1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7E382-5432-CCDE-9377-D0B494AF9168}"/>
              </a:ext>
            </a:extLst>
          </p:cNvPr>
          <p:cNvSpPr/>
          <p:nvPr/>
        </p:nvSpPr>
        <p:spPr>
          <a:xfrm>
            <a:off x="2463282" y="2662335"/>
            <a:ext cx="255036" cy="29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E3D77B4-429B-95C2-5263-BDFA52F5CB31}"/>
              </a:ext>
            </a:extLst>
          </p:cNvPr>
          <p:cNvSpPr/>
          <p:nvPr/>
        </p:nvSpPr>
        <p:spPr>
          <a:xfrm rot="10800000">
            <a:off x="5422639" y="4149369"/>
            <a:ext cx="3478763" cy="20899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F7B160-99A5-C51E-28F5-8BB84F0BA274}"/>
              </a:ext>
            </a:extLst>
          </p:cNvPr>
          <p:cNvSpPr txBox="1"/>
          <p:nvPr/>
        </p:nvSpPr>
        <p:spPr>
          <a:xfrm>
            <a:off x="9016426" y="4069204"/>
            <a:ext cx="283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Authentication Core </a:t>
            </a:r>
          </a:p>
          <a:p>
            <a:r>
              <a:rPr lang="de-CH" dirty="0"/>
              <a:t>(not relevant for the attack)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08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  <a:endParaRPr lang="de-C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11082535" cy="4680000"/>
          </a:xfrm>
        </p:spPr>
        <p:txBody>
          <a:bodyPr/>
          <a:lstStyle/>
          <a:p>
            <a:r>
              <a:rPr lang="de-DE" b="1" dirty="0"/>
              <a:t>Quantum</a:t>
            </a:r>
            <a:r>
              <a:rPr lang="de-DE" dirty="0"/>
              <a:t> security: adversary has quantum access to </a:t>
            </a:r>
            <a:r>
              <a:rPr lang="de-DE" u="sng" dirty="0"/>
              <a:t>secret-keyed</a:t>
            </a:r>
            <a:r>
              <a:rPr lang="de-DE" dirty="0"/>
              <a:t> encryption or decryption oracles.</a:t>
            </a:r>
          </a:p>
          <a:p>
            <a:pPr lvl="1"/>
            <a:r>
              <a:rPr lang="de-DE" dirty="0"/>
              <a:t>In contrast to </a:t>
            </a:r>
            <a:r>
              <a:rPr lang="de-DE" b="1" dirty="0"/>
              <a:t>post-quantum</a:t>
            </a:r>
            <a:r>
              <a:rPr lang="de-DE" dirty="0"/>
              <a:t> security: adversary has quantum access to </a:t>
            </a:r>
            <a:r>
              <a:rPr lang="de-DE" u="sng" dirty="0"/>
              <a:t>public</a:t>
            </a:r>
            <a:r>
              <a:rPr lang="de-DE" dirty="0"/>
              <a:t> oracles (e.g., hash functions).</a:t>
            </a:r>
          </a:p>
          <a:p>
            <a:r>
              <a:rPr lang="de-DE" dirty="0"/>
              <a:t>In our setting, adversary can make encryption queries on a quantum superposition of messages.</a:t>
            </a:r>
          </a:p>
          <a:p>
            <a:r>
              <a:rPr lang="de-DE" dirty="0"/>
              <a:t>Prior work: quantum superposition attacks by Kaplan </a:t>
            </a:r>
            <a:r>
              <a:rPr lang="de-DE" i="1" dirty="0"/>
              <a:t>et al. </a:t>
            </a:r>
            <a:r>
              <a:rPr lang="de-DE" dirty="0"/>
              <a:t>(Crypto 2016) </a:t>
            </a:r>
            <a:r>
              <a:rPr lang="de-DE" sz="1800" dirty="0"/>
              <a:t>on </a:t>
            </a:r>
            <a:r>
              <a:rPr lang="en-GB" b="1" dirty="0"/>
              <a:t>CBC-MAC</a:t>
            </a:r>
            <a:r>
              <a:rPr lang="en-GB" dirty="0"/>
              <a:t>, </a:t>
            </a:r>
            <a:r>
              <a:rPr lang="en-GB" b="1" dirty="0"/>
              <a:t>PMAC</a:t>
            </a:r>
            <a:r>
              <a:rPr lang="en-GB" dirty="0"/>
              <a:t>, </a:t>
            </a:r>
            <a:r>
              <a:rPr lang="en-GB" b="1" dirty="0"/>
              <a:t>GMAC</a:t>
            </a:r>
            <a:r>
              <a:rPr lang="en-GB" dirty="0"/>
              <a:t>, </a:t>
            </a:r>
            <a:r>
              <a:rPr lang="en-GB" b="1" dirty="0"/>
              <a:t>GCM</a:t>
            </a:r>
            <a:r>
              <a:rPr lang="en-GB" dirty="0"/>
              <a:t>, </a:t>
            </a:r>
            <a:r>
              <a:rPr lang="en-GB" b="1" dirty="0"/>
              <a:t>OCB</a:t>
            </a:r>
            <a:r>
              <a:rPr lang="en-GB" dirty="0"/>
              <a:t>, etc.</a:t>
            </a:r>
            <a:r>
              <a:rPr lang="de-DE" sz="1800" dirty="0"/>
              <a:t> breaking </a:t>
            </a:r>
            <a:r>
              <a:rPr lang="de-DE" sz="1800" u="sng" dirty="0"/>
              <a:t>unforgeability</a:t>
            </a:r>
            <a:r>
              <a:rPr lang="de-DE" sz="1800" dirty="0"/>
              <a:t> (EUF-</a:t>
            </a:r>
            <a:r>
              <a:rPr lang="de-DE" sz="1800" b="1" dirty="0"/>
              <a:t>q</a:t>
            </a:r>
            <a:r>
              <a:rPr lang="de-DE" sz="1800" dirty="0"/>
              <a:t>CMA</a:t>
            </a:r>
            <a:r>
              <a:rPr lang="de-DE" dirty="0"/>
              <a:t>).</a:t>
            </a:r>
            <a:endParaRPr lang="de-DE" sz="1800" dirty="0"/>
          </a:p>
          <a:p>
            <a:r>
              <a:rPr lang="de-DE" dirty="0"/>
              <a:t>More recently: </a:t>
            </a:r>
            <a:r>
              <a:rPr lang="de-DE" u="sng" dirty="0"/>
              <a:t>confidentiality</a:t>
            </a:r>
            <a:r>
              <a:rPr lang="de-DE" dirty="0"/>
              <a:t> (IND-</a:t>
            </a:r>
            <a:r>
              <a:rPr lang="de-DE" b="1" dirty="0"/>
              <a:t>q</a:t>
            </a:r>
            <a:r>
              <a:rPr lang="de-DE" dirty="0"/>
              <a:t>CPA) analysis of </a:t>
            </a:r>
            <a:r>
              <a:rPr lang="de-DE" b="1" dirty="0"/>
              <a:t>OCB</a:t>
            </a:r>
            <a:r>
              <a:rPr lang="de-DE" dirty="0"/>
              <a:t> modes by Maram </a:t>
            </a:r>
            <a:r>
              <a:rPr lang="de-DE" i="1" dirty="0"/>
              <a:t>et al. </a:t>
            </a:r>
            <a:r>
              <a:rPr lang="de-DE" dirty="0"/>
              <a:t>(ToSC 2022).</a:t>
            </a:r>
          </a:p>
          <a:p>
            <a:r>
              <a:rPr lang="de-DE" dirty="0"/>
              <a:t>In this work, we focus on related </a:t>
            </a:r>
            <a:r>
              <a:rPr lang="de-DE" u="sng" dirty="0"/>
              <a:t>authenticated encryption</a:t>
            </a:r>
            <a:r>
              <a:rPr lang="de-DE" dirty="0"/>
              <a:t> (AE) modes </a:t>
            </a:r>
            <a:r>
              <a:rPr lang="de-DE" b="1" dirty="0"/>
              <a:t>OPP</a:t>
            </a:r>
            <a:r>
              <a:rPr lang="de-DE" dirty="0"/>
              <a:t> and </a:t>
            </a:r>
            <a:r>
              <a:rPr lang="de-DE" b="1" dirty="0"/>
              <a:t>AES-OTR</a:t>
            </a:r>
            <a:r>
              <a:rPr lang="de-DE" dirty="0"/>
              <a:t>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F365F8-DC72-87E7-8547-D5290B9B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412875"/>
            <a:ext cx="5677193" cy="4272578"/>
          </a:xfrm>
          <a:prstGeom prst="rect">
            <a:avLst/>
          </a:prstGeom>
        </p:spPr>
      </p:pic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10FA5901-07F2-3A5C-39C0-B71D947F5007}"/>
              </a:ext>
            </a:extLst>
          </p:cNvPr>
          <p:cNvSpPr/>
          <p:nvPr/>
        </p:nvSpPr>
        <p:spPr>
          <a:xfrm rot="15158290">
            <a:off x="5520223" y="1178141"/>
            <a:ext cx="1418031" cy="4279232"/>
          </a:xfrm>
          <a:prstGeom prst="triangle">
            <a:avLst/>
          </a:prstGeom>
          <a:solidFill>
            <a:srgbClr val="D3EAEB"/>
          </a:solidFill>
          <a:ln>
            <a:solidFill>
              <a:srgbClr val="D3E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BFE42C6-F3F4-EE99-AABF-FCD2F06AAC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CH" dirty="0"/>
                  <a:t>Specifications of OPP: Encryption Core </a:t>
                </a:r>
                <a14:m>
                  <m:oMath xmlns:m="http://schemas.openxmlformats.org/officeDocument/2006/math">
                    <m:r>
                      <a:rPr lang="de-CH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𝐎𝐏𝐏𝐄𝐧𝐜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GB" b="1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GB" b="1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BFE42C6-F3F4-EE99-AABF-FCD2F06AA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875" t="-163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25E8D-A28A-38F5-9ACB-82A22284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529045-D581-7C6F-57AA-9099007DCD74}"/>
              </a:ext>
            </a:extLst>
          </p:cNvPr>
          <p:cNvSpPr/>
          <p:nvPr/>
        </p:nvSpPr>
        <p:spPr>
          <a:xfrm>
            <a:off x="2432180" y="1635968"/>
            <a:ext cx="255036" cy="29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C4234123-1067-73C4-38CB-14AE3FDB018C}"/>
              </a:ext>
            </a:extLst>
          </p:cNvPr>
          <p:cNvSpPr/>
          <p:nvPr/>
        </p:nvSpPr>
        <p:spPr>
          <a:xfrm rot="10800000">
            <a:off x="3742350" y="4617562"/>
            <a:ext cx="3498205" cy="216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44AC0A-1475-2BB7-C207-F76227B08A82}"/>
              </a:ext>
            </a:extLst>
          </p:cNvPr>
          <p:cNvSpPr txBox="1"/>
          <p:nvPr/>
        </p:nvSpPr>
        <p:spPr>
          <a:xfrm>
            <a:off x="7245454" y="4540896"/>
            <a:ext cx="38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Checksum</a:t>
            </a:r>
            <a:r>
              <a:rPr lang="de-CH" b="1" dirty="0"/>
              <a:t>: </a:t>
            </a:r>
            <a:r>
              <a:rPr lang="de-CH" b="1" dirty="0" err="1"/>
              <a:t>Xor</a:t>
            </a:r>
            <a:r>
              <a:rPr lang="de-CH" b="1" dirty="0"/>
              <a:t> of all </a:t>
            </a:r>
            <a:r>
              <a:rPr lang="de-CH" b="1" dirty="0" err="1"/>
              <a:t>plaintext</a:t>
            </a:r>
            <a:r>
              <a:rPr lang="de-CH" b="1" dirty="0"/>
              <a:t> </a:t>
            </a:r>
            <a:r>
              <a:rPr lang="de-CH" b="1" dirty="0" err="1"/>
              <a:t>blocks</a:t>
            </a:r>
            <a:endParaRPr lang="en-GB" b="1" dirty="0"/>
          </a:p>
        </p:txBody>
      </p:sp>
      <p:sp>
        <p:nvSpPr>
          <p:cNvPr id="17" name="AutoShape 4" descr="141 Lupe kostenlose clipart | Public Domain Vektoren">
            <a:extLst>
              <a:ext uri="{FF2B5EF4-FFF2-40B4-BE49-F238E27FC236}">
                <a16:creationId xmlns:a16="http://schemas.microsoft.com/office/drawing/2014/main" id="{F50F6D9F-5322-C21C-665D-AA286C132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7106"/>
            <a:ext cx="3598506" cy="35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Grafik 18" descr="Ein Bild, das Spiegel, Lupe enthält.&#10;&#10;Automatisch generierte Beschreibung">
            <a:extLst>
              <a:ext uri="{FF2B5EF4-FFF2-40B4-BE49-F238E27FC236}">
                <a16:creationId xmlns:a16="http://schemas.microsoft.com/office/drawing/2014/main" id="{67EACDBF-EA20-896A-4F33-79F9D0D25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3884">
            <a:off x="7678110" y="1748808"/>
            <a:ext cx="2375582" cy="235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16D31A7-248C-9D13-CC94-E439C71508C1}"/>
                  </a:ext>
                </a:extLst>
              </p:cNvPr>
              <p:cNvSpPr txBox="1"/>
              <p:nvPr/>
            </p:nvSpPr>
            <p:spPr>
              <a:xfrm>
                <a:off x="7455371" y="2436704"/>
                <a:ext cx="1702454" cy="436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h="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GB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16D31A7-248C-9D13-CC94-E439C7150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371" y="2436704"/>
                <a:ext cx="1702454" cy="4369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9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Diagramm 23">
                <a:extLst>
                  <a:ext uri="{FF2B5EF4-FFF2-40B4-BE49-F238E27FC236}">
                    <a16:creationId xmlns:a16="http://schemas.microsoft.com/office/drawing/2014/main" id="{98DFF263-CDAD-1484-2211-191DF30147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1905102"/>
                  </p:ext>
                </p:extLst>
              </p:nvPr>
            </p:nvGraphicFramePr>
            <p:xfrm>
              <a:off x="3023786" y="2617792"/>
              <a:ext cx="6474383" cy="29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4" name="Diagramm 23">
                <a:extLst>
                  <a:ext uri="{FF2B5EF4-FFF2-40B4-BE49-F238E27FC236}">
                    <a16:creationId xmlns:a16="http://schemas.microsoft.com/office/drawing/2014/main" id="{98DFF263-CDAD-1484-2211-191DF30147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1905102"/>
                  </p:ext>
                </p:extLst>
              </p:nvPr>
            </p:nvGraphicFramePr>
            <p:xfrm>
              <a:off x="3023786" y="2617792"/>
              <a:ext cx="6474383" cy="29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ABD7240-80AF-83C8-51AA-A1B71C3C98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,0,1</m:t>
                        </m:r>
                      </m:sup>
                    </m:sSub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?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ABD7240-80AF-83C8-51AA-A1B71C3C9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2"/>
                <a:stretch>
                  <a:fillRect l="-1875" t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F23DFB-56E3-B00A-9C9D-948140FE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6F3320-A9D6-4CDD-F36B-111F2E3BA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0131" y="2700567"/>
            <a:ext cx="6291736" cy="529765"/>
          </a:xfrm>
          <a:prstGeom prst="rect">
            <a:avLst/>
          </a:prstGeom>
          <a:ln w="28575"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299A75-D516-D48B-0C2C-A26FC21815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2456" y="1151687"/>
            <a:ext cx="1805143" cy="335840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2F31FFCC-819C-5317-5F14-735EEFF44EEA}"/>
              </a:ext>
            </a:extLst>
          </p:cNvPr>
          <p:cNvSpPr/>
          <p:nvPr/>
        </p:nvSpPr>
        <p:spPr>
          <a:xfrm rot="20652841">
            <a:off x="3538900" y="1539848"/>
            <a:ext cx="180031" cy="1207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00966C-6ADD-F8CE-4618-DE919BAC085C}"/>
              </a:ext>
            </a:extLst>
          </p:cNvPr>
          <p:cNvSpPr/>
          <p:nvPr/>
        </p:nvSpPr>
        <p:spPr>
          <a:xfrm>
            <a:off x="2082799" y="1197813"/>
            <a:ext cx="256187" cy="249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=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919323EA-8F1F-81A5-8DC3-5F6321F39209}"/>
              </a:ext>
            </a:extLst>
          </p:cNvPr>
          <p:cNvSpPr/>
          <p:nvPr/>
        </p:nvSpPr>
        <p:spPr>
          <a:xfrm rot="1051887">
            <a:off x="4274964" y="1518067"/>
            <a:ext cx="196042" cy="1206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375568E2-2852-19A8-04EA-D0D30B81A58D}"/>
              </a:ext>
            </a:extLst>
          </p:cNvPr>
          <p:cNvSpPr/>
          <p:nvPr/>
        </p:nvSpPr>
        <p:spPr>
          <a:xfrm flipV="1">
            <a:off x="2076451" y="2284763"/>
            <a:ext cx="1454366" cy="415803"/>
          </a:xfrm>
          <a:prstGeom prst="bentUpArrow">
            <a:avLst>
              <a:gd name="adj1" fmla="val 1583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F43B6E-DFC5-4AA6-AFAF-024E79CA87CF}"/>
              </a:ext>
            </a:extLst>
          </p:cNvPr>
          <p:cNvSpPr txBox="1"/>
          <p:nvPr/>
        </p:nvSpPr>
        <p:spPr>
          <a:xfrm>
            <a:off x="1486596" y="2100096"/>
            <a:ext cx="58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Key</a:t>
            </a:r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BFD2260-FBE0-FD53-8CC7-C04738104F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803" y="1176467"/>
            <a:ext cx="2101850" cy="314528"/>
          </a:xfrm>
          <a:prstGeom prst="rect">
            <a:avLst/>
          </a:prstGeom>
        </p:spPr>
      </p:pic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0D7BEC93-01BE-4937-5AF5-FA6127268057}"/>
              </a:ext>
            </a:extLst>
          </p:cNvPr>
          <p:cNvSpPr/>
          <p:nvPr/>
        </p:nvSpPr>
        <p:spPr>
          <a:xfrm rot="16200000">
            <a:off x="5897329" y="2668930"/>
            <a:ext cx="397337" cy="12938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512CD86C-5A2A-E8D8-5A5D-433B74A277B5}"/>
              </a:ext>
            </a:extLst>
          </p:cNvPr>
          <p:cNvSpPr/>
          <p:nvPr/>
        </p:nvSpPr>
        <p:spPr>
          <a:xfrm rot="14219232">
            <a:off x="8782244" y="4562905"/>
            <a:ext cx="155710" cy="723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D80D60C-BB77-DA2E-0DC3-D9AEBC359270}"/>
                  </a:ext>
                </a:extLst>
              </p:cNvPr>
              <p:cNvSpPr txBox="1"/>
              <p:nvPr/>
            </p:nvSpPr>
            <p:spPr>
              <a:xfrm>
                <a:off x="6095997" y="4924656"/>
                <a:ext cx="2813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de-CH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𝑀𝑥</m:t>
                    </m:r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a matrix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D80D60C-BB77-DA2E-0DC3-D9AEBC35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4924656"/>
                <a:ext cx="2813552" cy="646331"/>
              </a:xfrm>
              <a:prstGeom prst="rect">
                <a:avLst/>
              </a:prstGeom>
              <a:blipFill>
                <a:blip r:embed="rId1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1E0D2015-4BC4-E542-1E7E-85FFBB9981C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7163" t="-4166" b="-1"/>
          <a:stretch/>
        </p:blipFill>
        <p:spPr>
          <a:xfrm>
            <a:off x="3530817" y="5798837"/>
            <a:ext cx="2265946" cy="317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71FFCF6-6978-3CA7-DF68-E819413C10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6763" y="5798836"/>
            <a:ext cx="3065242" cy="30485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B66DAB7-EFFE-FC90-22AF-3E985C8C7B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2500" y="5817603"/>
            <a:ext cx="1330369" cy="2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11" grpId="0" animBg="1"/>
      <p:bldP spid="12" grpId="0" animBg="1"/>
      <p:bldP spid="13" grpId="0" animBg="1"/>
      <p:bldP spid="14" grpId="0" animBg="1"/>
      <p:bldP spid="15" grpId="0"/>
      <p:bldP spid="19" grpId="0" animBg="1"/>
      <p:bldP spid="3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65013-56A0-4D5E-133C-A2B55E53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Quantum Key-Recovery Attack on OPP: Preparation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51EFB-773C-403C-EA49-30CF8469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09675"/>
            <a:ext cx="10728325" cy="4680000"/>
          </a:xfrm>
        </p:spPr>
        <p:txBody>
          <a:bodyPr/>
          <a:lstStyle/>
          <a:p>
            <a:r>
              <a:rPr lang="de-CH" dirty="0"/>
              <a:t>Ciphertext block as a function of its corresponding plaintext block: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      with				        and </a:t>
            </a:r>
          </a:p>
          <a:p>
            <a:pPr marL="0" indent="0">
              <a:buNone/>
            </a:pPr>
            <a:endParaRPr lang="de-CH" sz="500" dirty="0"/>
          </a:p>
          <a:p>
            <a:r>
              <a:rPr lang="de-CH" dirty="0"/>
              <a:t>Observe for 			 :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1DCC98-FD81-5D63-7890-A67E66A0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78CEA0-E8A8-6381-71F5-EE3E75169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040" r="74249" b="-1"/>
          <a:stretch/>
        </p:blipFill>
        <p:spPr>
          <a:xfrm>
            <a:off x="4655295" y="1488384"/>
            <a:ext cx="1383555" cy="450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DF29FB-564F-1068-85A1-798EE916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865" y="1222375"/>
            <a:ext cx="1995148" cy="2825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851C02-5A6F-CE79-5A66-7FE7D203C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81" b="-2699"/>
          <a:stretch/>
        </p:blipFill>
        <p:spPr>
          <a:xfrm>
            <a:off x="1586798" y="2034679"/>
            <a:ext cx="134426" cy="285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8B0567-DD44-FC7B-44B8-02FEB589C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763" y="2595144"/>
            <a:ext cx="2227587" cy="3416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156858-7907-4F2C-ED4C-E0793B1A4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012" y="3177132"/>
            <a:ext cx="8093975" cy="310723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5179196-D178-32F4-747D-382C23D6A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96" y="2056967"/>
            <a:ext cx="1165646" cy="2453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AE1A556-DA6E-6038-B065-58E6BF93C21A}"/>
              </a:ext>
            </a:extLst>
          </p:cNvPr>
          <p:cNvSpPr/>
          <p:nvPr/>
        </p:nvSpPr>
        <p:spPr>
          <a:xfrm>
            <a:off x="2223763" y="4778062"/>
            <a:ext cx="7776682" cy="146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DAF591-5A59-3B85-44B5-3C974052B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9" t="210" r="26919" b="-4765"/>
          <a:stretch/>
        </p:blipFill>
        <p:spPr>
          <a:xfrm>
            <a:off x="6086660" y="1531703"/>
            <a:ext cx="1075766" cy="4133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A7359E2-9160-1B74-BF81-041AD5A7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91" t="-2699"/>
          <a:stretch/>
        </p:blipFill>
        <p:spPr>
          <a:xfrm>
            <a:off x="1727200" y="2016551"/>
            <a:ext cx="2969932" cy="28576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343DD1-F083-8BCB-9E40-66CF00005AA4}"/>
              </a:ext>
            </a:extLst>
          </p:cNvPr>
          <p:cNvSpPr txBox="1"/>
          <p:nvPr/>
        </p:nvSpPr>
        <p:spPr>
          <a:xfrm>
            <a:off x="5940038" y="1646201"/>
            <a:ext cx="245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i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7CCBF2-F223-10B8-77B3-43CC0268B829}"/>
              </a:ext>
            </a:extLst>
          </p:cNvPr>
          <p:cNvSpPr txBox="1"/>
          <p:nvPr/>
        </p:nvSpPr>
        <p:spPr>
          <a:xfrm>
            <a:off x="7044686" y="1634338"/>
            <a:ext cx="245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i</a:t>
            </a:r>
            <a:endParaRPr lang="en-GB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CEE521-43E9-385C-EF38-1B8AAE6DA0C4}"/>
              </a:ext>
            </a:extLst>
          </p:cNvPr>
          <p:cNvSpPr txBox="1"/>
          <p:nvPr/>
        </p:nvSpPr>
        <p:spPr>
          <a:xfrm>
            <a:off x="1601495" y="2056967"/>
            <a:ext cx="245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i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4">
                <a:extLst>
                  <a:ext uri="{FF2B5EF4-FFF2-40B4-BE49-F238E27FC236}">
                    <a16:creationId xmlns:a16="http://schemas.microsoft.com/office/drawing/2014/main" id="{7F3FFEEE-4F7E-556A-BD3E-7B2D6BEA7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10728325" cy="4679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>
                <a:noAutofit/>
              </a:bodyPr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de-CH" sz="3200" b="1" dirty="0"/>
                  <a:t>What </a:t>
                </a:r>
                <a:r>
                  <a:rPr lang="de-CH" sz="3200" b="1" dirty="0" err="1"/>
                  <a:t>if</a:t>
                </a:r>
                <a:r>
                  <a:rPr lang="de-CH" sz="3200" b="1" dirty="0"/>
                  <a:t> </a:t>
                </a:r>
                <a:r>
                  <a:rPr lang="de-CH" sz="3200" b="1" dirty="0" err="1"/>
                  <a:t>we</a:t>
                </a:r>
                <a:r>
                  <a:rPr lang="de-CH" sz="3200" b="1" dirty="0"/>
                  <a:t> </a:t>
                </a:r>
                <a:r>
                  <a:rPr lang="de-CH" sz="3200" b="1" dirty="0" err="1"/>
                  <a:t>can</a:t>
                </a:r>
                <a:r>
                  <a:rPr lang="de-CH" sz="3200" b="1" dirty="0"/>
                  <a:t> </a:t>
                </a:r>
                <a:r>
                  <a:rPr lang="de-CH" sz="3200" b="1" dirty="0">
                    <a:solidFill>
                      <a:schemeClr val="bg1"/>
                    </a:solidFill>
                  </a:rPr>
                  <a:t>recover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𝜴</m:t>
                    </m:r>
                    <m:r>
                      <a:rPr lang="en-GB" sz="3200" b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3200" b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de-CH" sz="3200" b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de-CH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</m:oMath>
                </a14:m>
                <a:r>
                  <a:rPr lang="en-GB" sz="3200" b="1" dirty="0"/>
                  <a:t>?</a:t>
                </a:r>
              </a:p>
            </p:txBody>
          </p:sp>
        </mc:Choice>
        <mc:Fallback xmlns="">
          <p:sp>
            <p:nvSpPr>
              <p:cNvPr id="21" name="Rechteck 4">
                <a:extLst>
                  <a:ext uri="{FF2B5EF4-FFF2-40B4-BE49-F238E27FC236}">
                    <a16:creationId xmlns:a16="http://schemas.microsoft.com/office/drawing/2014/main" id="{7F3FFEEE-4F7E-556A-BD3E-7B2D6BEA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10728325" cy="4679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3" grpId="0"/>
      <p:bldP spid="15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2036-12EC-3FA8-5273-3748F040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Quantum Key-Recovery Attack on OPP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6BEFAF-94C9-4E17-AB96-9DCB20D31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1" dirty="0"/>
                  <a:t>Idea</a:t>
                </a:r>
                <a:r>
                  <a:rPr lang="de-CH" dirty="0"/>
                  <a:t>: (By Bhaumik </a:t>
                </a:r>
                <a:r>
                  <a:rPr lang="de-CH" i="1" dirty="0"/>
                  <a:t>et al. </a:t>
                </a:r>
                <a:r>
                  <a:rPr lang="de-CH" dirty="0"/>
                  <a:t>(Asiacrypt 2021)) Create periodic function that contains </a:t>
                </a:r>
                <a14:m>
                  <m:oMath xmlns:m="http://schemas.openxmlformats.org/officeDocument/2006/math">
                    <m:r>
                      <a:rPr lang="de-CH" i="1" u="sng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CH" u="sng" dirty="0"/>
                  <a:t> copies of the earlier periodic function</a:t>
                </a:r>
                <a:r>
                  <a:rPr lang="de-CH" dirty="0"/>
                  <a:t> in the</a:t>
                </a:r>
                <a:r>
                  <a:rPr lang="en-GB" dirty="0"/>
                  <a:t> linear function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Using </a:t>
                </a:r>
                <a:r>
                  <a:rPr lang="en-GB" i="1" dirty="0"/>
                  <a:t>g</a:t>
                </a:r>
                <a:r>
                  <a:rPr lang="en-GB" dirty="0"/>
                  <a:t>, define 			       such that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         has </a:t>
                </a:r>
                <a14:m>
                  <m:oMath xmlns:m="http://schemas.openxmlformats.org/officeDocument/2006/math">
                    <m:r>
                      <a:rPr lang="en-GB" i="1" u="sng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u="sng" dirty="0"/>
                  <a:t> linearly independent periods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6BEFAF-94C9-4E17-AB96-9DCB20D31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 t="-18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A0C8-4785-600C-1E45-47123263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D6D7A7-605C-9D64-625A-6A5ED64C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324" y="1711548"/>
            <a:ext cx="2881800" cy="2619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523E788-3222-4783-80FD-461344384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441" y="2169219"/>
            <a:ext cx="6657118" cy="4906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B12400-EC7F-F44D-8B0D-4A1A8C9E9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298" y="2917176"/>
            <a:ext cx="2168379" cy="25563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5AE799-26D9-FB1E-1982-487D63F78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224" y="3421243"/>
            <a:ext cx="7747551" cy="4906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B2F2354-53F1-7315-AFD4-FAEB75385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581" y="4076475"/>
            <a:ext cx="280136" cy="34804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6CCBDF-C327-CA6A-6660-8B0B83297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212" y="4095663"/>
            <a:ext cx="704994" cy="30967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2025D18-93FF-425C-2361-2CB30EDAA0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4525" y="4741065"/>
            <a:ext cx="5822950" cy="63972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13A2DB1-BE6D-18BD-6CC3-93A854E9BA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581" y="5380795"/>
            <a:ext cx="1330369" cy="2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00650-1600-FF4D-795C-7DC46C5C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Quantum Key-Recovery Attack on OPP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D86F37C-402F-0BDF-0883-A8C0EB839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Apply Simon’s algorithm and recover 			  orthogonal to </a:t>
                </a:r>
                <a:r>
                  <a:rPr lang="de-CH" b="1" dirty="0"/>
                  <a:t>each</a:t>
                </a:r>
                <a:r>
                  <a:rPr lang="de-CH" dirty="0"/>
                  <a:t> of the periods </a:t>
                </a:r>
                <a:r>
                  <a:rPr lang="de-CH" u="sng" dirty="0"/>
                  <a:t>with a single quantum query</a:t>
                </a:r>
                <a:r>
                  <a:rPr lang="de-CH" dirty="0"/>
                  <a:t>.</a:t>
                </a:r>
              </a:p>
              <a:p>
                <a:r>
                  <a:rPr lang="de-CH" dirty="0"/>
                  <a:t>We get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CH" dirty="0"/>
                  <a:t> linear equations: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pPr marL="0" indent="0">
                  <a:buNone/>
                </a:pPr>
                <a:r>
                  <a:rPr lang="de-CH" dirty="0"/>
                  <a:t>     which we are able to solve for </a:t>
                </a:r>
                <a14:m>
                  <m:oMath xmlns:m="http://schemas.openxmlformats.org/officeDocument/2006/math">
                    <m:r>
                      <a:rPr lang="de-CH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GB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CH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de-CH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de-CH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CH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8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CH" dirty="0"/>
                  <a:t> is a public, efficiently invertible permutation!</a:t>
                </a:r>
              </a:p>
              <a:p>
                <a:endParaRPr lang="de-CH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D86F37C-402F-0BDF-0883-A8C0EB839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 t="-18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39954-6DDF-16CF-3F54-C8B9CD0A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137066-0B9A-3623-EC8E-44114189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22" y="1400175"/>
            <a:ext cx="2501900" cy="3309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8A4F26-1F3F-01F5-2964-01281447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611" y="2401446"/>
            <a:ext cx="3965576" cy="4130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9910C1-5302-1FDE-DFDF-FA526AF90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011" y="3276030"/>
            <a:ext cx="3965576" cy="409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A1B87C7-4156-CB92-E96B-2E1834445EB8}"/>
                  </a:ext>
                </a:extLst>
              </p:cNvPr>
              <p:cNvSpPr txBox="1"/>
              <p:nvPr/>
            </p:nvSpPr>
            <p:spPr>
              <a:xfrm>
                <a:off x="5400674" y="2808015"/>
                <a:ext cx="1390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A1B87C7-4156-CB92-E96B-2E183444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74" y="2808015"/>
                <a:ext cx="139065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14">
            <a:extLst>
              <a:ext uri="{FF2B5EF4-FFF2-40B4-BE49-F238E27FC236}">
                <a16:creationId xmlns:a16="http://schemas.microsoft.com/office/drawing/2014/main" id="{79589721-12B6-348F-FC3E-EF45CC4933E6}"/>
              </a:ext>
            </a:extLst>
          </p:cNvPr>
          <p:cNvSpPr/>
          <p:nvPr/>
        </p:nvSpPr>
        <p:spPr>
          <a:xfrm>
            <a:off x="2850858" y="1782221"/>
            <a:ext cx="6490281" cy="330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 dirty="0" err="1"/>
              <a:t>We</a:t>
            </a:r>
            <a:r>
              <a:rPr lang="de-CH" sz="3200" b="1" dirty="0"/>
              <a:t> </a:t>
            </a:r>
            <a:r>
              <a:rPr lang="de-CH" sz="3200" b="1" dirty="0" err="1"/>
              <a:t>recover</a:t>
            </a:r>
            <a:r>
              <a:rPr lang="de-CH" sz="3200" b="1" dirty="0"/>
              <a:t> </a:t>
            </a:r>
            <a:r>
              <a:rPr lang="de-CH" sz="3200" b="1" dirty="0" err="1"/>
              <a:t>the</a:t>
            </a:r>
            <a:r>
              <a:rPr lang="de-CH" sz="3200" b="1" dirty="0"/>
              <a:t> </a:t>
            </a:r>
            <a:r>
              <a:rPr lang="de-CH" sz="3200" b="1" dirty="0" err="1"/>
              <a:t>key</a:t>
            </a:r>
            <a:r>
              <a:rPr lang="de-CH" sz="3200" b="1" dirty="0"/>
              <a:t>!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62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5" name="Grafik 4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949A9ED4-492A-601A-8071-AAF126015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t="7865" r="7711" b="7865"/>
          <a:stretch/>
        </p:blipFill>
        <p:spPr>
          <a:xfrm>
            <a:off x="731836" y="260350"/>
            <a:ext cx="10728001" cy="60125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AE524CD-EB23-F124-869B-5D6BC67FCC80}"/>
              </a:ext>
            </a:extLst>
          </p:cNvPr>
          <p:cNvSpPr/>
          <p:nvPr/>
        </p:nvSpPr>
        <p:spPr>
          <a:xfrm>
            <a:off x="1652740" y="1107612"/>
            <a:ext cx="8886192" cy="43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200" b="1" dirty="0"/>
              <a:t>For questions, please reach out to the authors:</a:t>
            </a:r>
          </a:p>
          <a:p>
            <a:pPr algn="ctr"/>
            <a:endParaRPr lang="de-CH" sz="800" b="1" dirty="0"/>
          </a:p>
          <a:p>
            <a:pPr lvl="1"/>
            <a:r>
              <a:rPr lang="de-CH" sz="2400" dirty="0"/>
              <a:t>Melanie Jauch – mjauch@student.ethz.ch</a:t>
            </a:r>
          </a:p>
          <a:p>
            <a:pPr lvl="1"/>
            <a:r>
              <a:rPr lang="de-CH" sz="2400" dirty="0"/>
              <a:t>Varun Maram – vmaram@inf.ethz.ch</a:t>
            </a:r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4174B-2F8B-F003-CC21-64DA5C3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Extra Slide</a:t>
            </a:r>
            <a:br>
              <a:rPr lang="de-CH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63D71-8105-6FBB-EE9C-288C041A6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Periodicity</a:t>
            </a:r>
            <a:r>
              <a:rPr lang="de-CH" dirty="0"/>
              <a:t> of f</a:t>
            </a:r>
            <a:r>
              <a:rPr lang="de-CH" baseline="-25000" dirty="0"/>
              <a:t>2</a:t>
            </a:r>
            <a:r>
              <a:rPr lang="de-CH" dirty="0"/>
              <a:t>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f</a:t>
            </a:r>
            <a:r>
              <a:rPr lang="de-CH" baseline="-25000" dirty="0"/>
              <a:t>2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periodic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computed</a:t>
            </a:r>
            <a:r>
              <a:rPr lang="de-CH" dirty="0"/>
              <a:t> with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quantum</a:t>
            </a:r>
            <a:r>
              <a:rPr lang="de-CH" dirty="0"/>
              <a:t> </a:t>
            </a:r>
            <a:r>
              <a:rPr lang="de-CH" dirty="0" err="1"/>
              <a:t>encryption</a:t>
            </a:r>
            <a:r>
              <a:rPr lang="de-CH" dirty="0"/>
              <a:t> queries: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11860F-ADA4-5C0F-BC52-AE4177F3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20A04E-A414-E95F-8B48-BF7EB003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00" y="1873125"/>
            <a:ext cx="7617999" cy="12574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6DCEF36-BDC3-9F02-FC29-534648A8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509" y="4231939"/>
            <a:ext cx="8150979" cy="10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B2DB9-F008-00A2-B56E-9EFEA683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Cambria Math" panose="02040503050406030204" pitchFamily="18" charset="0"/>
                <a:ea typeface="Cambria Math" panose="02040503050406030204" pitchFamily="18" charset="0"/>
              </a:rPr>
              <a:t>Simon’s Algorithm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603281-9847-4B32-67B0-32C1B875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6D32ADB-C104-A650-4F5A-EA33E07E625C}"/>
              </a:ext>
            </a:extLst>
          </p:cNvPr>
          <p:cNvSpPr/>
          <p:nvPr/>
        </p:nvSpPr>
        <p:spPr>
          <a:xfrm>
            <a:off x="8381609" y="2216727"/>
            <a:ext cx="2804160" cy="3003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2FC6A2D-E21E-C8A9-30DD-53FB8384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01" y="2515734"/>
            <a:ext cx="3669347" cy="3896557"/>
          </a:xfrm>
          <a:effectLst>
            <a:softEdge rad="1066800"/>
          </a:effectLst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AD6EDB3-0C4F-6A9D-7988-B35857937F3A}"/>
              </a:ext>
            </a:extLst>
          </p:cNvPr>
          <p:cNvSpPr/>
          <p:nvPr/>
        </p:nvSpPr>
        <p:spPr>
          <a:xfrm>
            <a:off x="7745876" y="1544782"/>
            <a:ext cx="4079973" cy="4329545"/>
          </a:xfrm>
          <a:prstGeom prst="roundRect">
            <a:avLst>
              <a:gd name="adj" fmla="val 27792"/>
            </a:avLst>
          </a:prstGeom>
          <a:noFill/>
          <a:ln w="12700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993CD5BE-F6EF-51E0-5491-CCCCF64DD79E}"/>
              </a:ext>
            </a:extLst>
          </p:cNvPr>
          <p:cNvSpPr/>
          <p:nvPr/>
        </p:nvSpPr>
        <p:spPr>
          <a:xfrm>
            <a:off x="5780520" y="2671077"/>
            <a:ext cx="2432858" cy="47894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47E03A52-339F-E36C-1D81-AF8850F702A7}"/>
              </a:ext>
            </a:extLst>
          </p:cNvPr>
          <p:cNvSpPr/>
          <p:nvPr/>
        </p:nvSpPr>
        <p:spPr>
          <a:xfrm>
            <a:off x="5780520" y="4186923"/>
            <a:ext cx="2432858" cy="473825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6A09842-E9B1-BC2B-7D2B-0D0E9CE9F0CC}"/>
              </a:ext>
            </a:extLst>
          </p:cNvPr>
          <p:cNvSpPr txBox="1"/>
          <p:nvPr/>
        </p:nvSpPr>
        <p:spPr>
          <a:xfrm>
            <a:off x="8799366" y="3524888"/>
            <a:ext cx="196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</a:rPr>
              <a:t>Simon’s</a:t>
            </a:r>
            <a:r>
              <a:rPr lang="de-CH" b="1" dirty="0">
                <a:solidFill>
                  <a:schemeClr val="bg1"/>
                </a:solidFill>
              </a:rPr>
              <a:t> </a:t>
            </a:r>
            <a:r>
              <a:rPr lang="de-CH" b="1" dirty="0" err="1">
                <a:solidFill>
                  <a:schemeClr val="bg1"/>
                </a:solidFill>
              </a:rPr>
              <a:t>Algorithm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F98B4DB-4CDB-8C0F-C2F3-0908D06B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6" y="2465605"/>
            <a:ext cx="1959033" cy="29645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63A0500-EEF1-BA97-EE3C-086548BF0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41" y="3976331"/>
            <a:ext cx="1142216" cy="296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4093A5F-4BC2-44EF-35B6-21C00B6BB59A}"/>
                  </a:ext>
                </a:extLst>
              </p:cNvPr>
              <p:cNvSpPr txBox="1"/>
              <p:nvPr/>
            </p:nvSpPr>
            <p:spPr>
              <a:xfrm>
                <a:off x="731837" y="2086098"/>
                <a:ext cx="4492535" cy="3262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</a:t>
                </a:r>
                <a:r>
                  <a:rPr lang="de-CH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quantum</a:t>
                </a:r>
                <a:r>
                  <a:rPr lang="de-C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CH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access</a:t>
                </a:r>
                <a:r>
                  <a:rPr lang="de-C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CH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a Boolean function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which it holds</a:t>
                </a:r>
                <a14:m>
                  <m:oMath xmlns:m="http://schemas.openxmlformats.org/officeDocument/2006/math">
                    <m:r>
                      <a:rPr lang="de-CH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C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GB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CH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de-CH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recover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           quantum queries (in a classical setting	        needed).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each iteration, an independent vector </a:t>
                </a:r>
                <a:r>
                  <a:rPr lang="en-GB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orthogonal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the period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recovered with high probability.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4093A5F-4BC2-44EF-35B6-21C00B6B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2086098"/>
                <a:ext cx="4492535" cy="3262432"/>
              </a:xfrm>
              <a:prstGeom prst="rect">
                <a:avLst/>
              </a:prstGeom>
              <a:blipFill>
                <a:blip r:embed="rId6"/>
                <a:stretch>
                  <a:fillRect l="-677" t="-931" b="-16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7F44675-D142-8A56-CB1B-D2CE8B59A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914" y="3938496"/>
            <a:ext cx="511321" cy="2649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B3BA8FF-02E1-0893-F10C-DC3DDA608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830" y="4178831"/>
            <a:ext cx="752820" cy="2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FCD86-7FF6-911C-D89C-3D5DA23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34593"/>
            <a:ext cx="10728325" cy="900000"/>
          </a:xfrm>
        </p:spPr>
        <p:txBody>
          <a:bodyPr/>
          <a:lstStyle/>
          <a:p>
            <a:r>
              <a:rPr lang="de-CH" dirty="0"/>
              <a:t>IND-</a:t>
            </a:r>
            <a:r>
              <a:rPr lang="de-CH" dirty="0" err="1"/>
              <a:t>qCPA</a:t>
            </a:r>
            <a:r>
              <a:rPr lang="de-CH" dirty="0"/>
              <a:t> Security Game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9CA4B-7F9D-72C4-E0D1-644E8C87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964C24-3B6F-3F6A-1E63-99626A1B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7" t="31064" r="73004" b="42080"/>
          <a:stretch/>
        </p:blipFill>
        <p:spPr>
          <a:xfrm>
            <a:off x="318643" y="4971138"/>
            <a:ext cx="1396178" cy="123302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DD1661E-DE90-ACD8-E039-665B9CC125C5}"/>
              </a:ext>
            </a:extLst>
          </p:cNvPr>
          <p:cNvSpPr/>
          <p:nvPr/>
        </p:nvSpPr>
        <p:spPr>
          <a:xfrm>
            <a:off x="8111153" y="1571223"/>
            <a:ext cx="2837187" cy="445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6E1FA6D-3C69-65A5-4398-5FA2E01CE673}"/>
              </a:ext>
            </a:extLst>
          </p:cNvPr>
          <p:cNvSpPr/>
          <p:nvPr/>
        </p:nvSpPr>
        <p:spPr>
          <a:xfrm>
            <a:off x="1276688" y="1571222"/>
            <a:ext cx="2804160" cy="4453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366C658-9B8B-BC98-AF44-F7D3F2ED230D}"/>
              </a:ext>
            </a:extLst>
          </p:cNvPr>
          <p:cNvSpPr txBox="1"/>
          <p:nvPr/>
        </p:nvSpPr>
        <p:spPr>
          <a:xfrm>
            <a:off x="2076681" y="1134593"/>
            <a:ext cx="1204174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Adversary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192C91-B453-68C8-9CD8-5307EF7A4C75}"/>
              </a:ext>
            </a:extLst>
          </p:cNvPr>
          <p:cNvSpPr txBox="1"/>
          <p:nvPr/>
        </p:nvSpPr>
        <p:spPr>
          <a:xfrm>
            <a:off x="8844050" y="1138748"/>
            <a:ext cx="133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Challenger</a:t>
            </a:r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EEBE122-C0A1-75C9-4F42-57C881EDBC5A}"/>
              </a:ext>
            </a:extLst>
          </p:cNvPr>
          <p:cNvSpPr txBox="1"/>
          <p:nvPr/>
        </p:nvSpPr>
        <p:spPr>
          <a:xfrm>
            <a:off x="8056768" y="2318197"/>
            <a:ext cx="308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------------------------------------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4E17BBF-C8C3-E56B-B143-1FC5BF654DBC}"/>
                  </a:ext>
                </a:extLst>
              </p:cNvPr>
              <p:cNvSpPr txBox="1"/>
              <p:nvPr/>
            </p:nvSpPr>
            <p:spPr>
              <a:xfrm>
                <a:off x="8952778" y="2051431"/>
                <a:ext cx="995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KGen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4E17BBF-C8C3-E56B-B143-1FC5BF65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778" y="2051431"/>
                <a:ext cx="995529" cy="276999"/>
              </a:xfrm>
              <a:prstGeom prst="rect">
                <a:avLst/>
              </a:prstGeom>
              <a:blipFill>
                <a:blip r:embed="rId4"/>
                <a:stretch>
                  <a:fillRect l="-8589" t="-31111" r="-14110" b="-488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D5ED0CD0-3493-C626-92D2-3405284AD34E}"/>
              </a:ext>
            </a:extLst>
          </p:cNvPr>
          <p:cNvSpPr/>
          <p:nvPr/>
        </p:nvSpPr>
        <p:spPr>
          <a:xfrm rot="10800000">
            <a:off x="4302737" y="2854287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D0E98ED-0389-ECB6-2B96-B0F91FA70A75}"/>
                  </a:ext>
                </a:extLst>
              </p:cNvPr>
              <p:cNvSpPr txBox="1"/>
              <p:nvPr/>
            </p:nvSpPr>
            <p:spPr>
              <a:xfrm>
                <a:off x="8961890" y="2801124"/>
                <a:ext cx="1156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$ </a:t>
                </a:r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  <m:r>
                      <a:rPr lang="de-CH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GB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D0E98ED-0389-ECB6-2B96-B0F91FA70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890" y="2801124"/>
                <a:ext cx="1156407" cy="276999"/>
              </a:xfrm>
              <a:prstGeom prst="rect">
                <a:avLst/>
              </a:prstGeom>
              <a:blipFill>
                <a:blip r:embed="rId5"/>
                <a:stretch>
                  <a:fillRect l="-6842" t="-2222" b="-4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5A3C6C58-BFAA-B4F9-2C88-A347ADC8B54F}"/>
                  </a:ext>
                </a:extLst>
              </p:cNvPr>
              <p:cNvSpPr txBox="1"/>
              <p:nvPr/>
            </p:nvSpPr>
            <p:spPr>
              <a:xfrm>
                <a:off x="6008975" y="2581003"/>
                <a:ext cx="302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5A3C6C58-BFAA-B4F9-2C88-A347ADC8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75" y="2581003"/>
                <a:ext cx="302407" cy="338554"/>
              </a:xfrm>
              <a:prstGeom prst="rect">
                <a:avLst/>
              </a:prstGeom>
              <a:blipFill>
                <a:blip r:embed="rId6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2E39345-DA22-47EA-E79B-2A3ED8CE13DC}"/>
              </a:ext>
            </a:extLst>
          </p:cNvPr>
          <p:cNvSpPr/>
          <p:nvPr/>
        </p:nvSpPr>
        <p:spPr>
          <a:xfrm>
            <a:off x="4302737" y="3316544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57615E-93B3-9E01-99D1-95B5F623412A}"/>
                  </a:ext>
                </a:extLst>
              </p:cNvPr>
              <p:cNvSpPr txBox="1"/>
              <p:nvPr/>
            </p:nvSpPr>
            <p:spPr>
              <a:xfrm>
                <a:off x="4581167" y="3044099"/>
                <a:ext cx="31580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de-CH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possibly in superposition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57615E-93B3-9E01-99D1-95B5F623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167" y="3044099"/>
                <a:ext cx="3158018" cy="338554"/>
              </a:xfrm>
              <a:prstGeom prst="rect">
                <a:avLst/>
              </a:prstGeom>
              <a:blipFill>
                <a:blip r:embed="rId7"/>
                <a:stretch>
                  <a:fillRect l="-193" t="-7143" b="-196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F456C9E-B160-2EFF-B75E-5EA278C8B881}"/>
              </a:ext>
            </a:extLst>
          </p:cNvPr>
          <p:cNvSpPr/>
          <p:nvPr/>
        </p:nvSpPr>
        <p:spPr>
          <a:xfrm rot="10800000">
            <a:off x="4302736" y="3722962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2171BD5-F496-5F81-5DA5-26A036088C5F}"/>
                  </a:ext>
                </a:extLst>
              </p:cNvPr>
              <p:cNvSpPr txBox="1"/>
              <p:nvPr/>
            </p:nvSpPr>
            <p:spPr>
              <a:xfrm>
                <a:off x="5702528" y="3451275"/>
                <a:ext cx="88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CH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2171BD5-F496-5F81-5DA5-26A036088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28" y="3451275"/>
                <a:ext cx="887493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261189C-7805-5CE9-577D-16CFAC6DD06B}"/>
                  </a:ext>
                </a:extLst>
              </p:cNvPr>
              <p:cNvSpPr txBox="1"/>
              <p:nvPr/>
            </p:nvSpPr>
            <p:spPr>
              <a:xfrm>
                <a:off x="8268229" y="3452309"/>
                <a:ext cx="255948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Enc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261189C-7805-5CE9-577D-16CFAC6D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229" y="3452309"/>
                <a:ext cx="2559483" cy="270652"/>
              </a:xfrm>
              <a:prstGeom prst="rect">
                <a:avLst/>
              </a:prstGeom>
              <a:blipFill>
                <a:blip r:embed="rId9"/>
                <a:stretch>
                  <a:fillRect l="-1667" r="-1667" b="-37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EE0584C-7FF3-1640-8511-AF8B02C70025}"/>
              </a:ext>
            </a:extLst>
          </p:cNvPr>
          <p:cNvSpPr/>
          <p:nvPr/>
        </p:nvSpPr>
        <p:spPr>
          <a:xfrm rot="10800000">
            <a:off x="4302735" y="4545478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E637FDE-3CCD-EA8C-9B9E-4A47D866BBFC}"/>
                  </a:ext>
                </a:extLst>
              </p:cNvPr>
              <p:cNvSpPr txBox="1"/>
              <p:nvPr/>
            </p:nvSpPr>
            <p:spPr>
              <a:xfrm>
                <a:off x="8961888" y="4492315"/>
                <a:ext cx="115640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$ </a:t>
                </a:r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  <m:r>
                      <a:rPr lang="de-CH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GB" baseline="30000" dirty="0">
                  <a:solidFill>
                    <a:schemeClr val="bg1"/>
                  </a:solidFill>
                </a:endParaRPr>
              </a:p>
              <a:p>
                <a:endParaRPr lang="en-GB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E637FDE-3CCD-EA8C-9B9E-4A47D866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888" y="4492315"/>
                <a:ext cx="1156407" cy="461665"/>
              </a:xfrm>
              <a:prstGeom prst="rect">
                <a:avLst/>
              </a:prstGeom>
              <a:blipFill>
                <a:blip r:embed="rId10"/>
                <a:stretch>
                  <a:fillRect l="-6842" t="-13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6A0D9ECE-00B2-32C1-B76F-98ED09D7621C}"/>
                  </a:ext>
                </a:extLst>
              </p:cNvPr>
              <p:cNvSpPr txBox="1"/>
              <p:nvPr/>
            </p:nvSpPr>
            <p:spPr>
              <a:xfrm>
                <a:off x="6008973" y="4272194"/>
                <a:ext cx="302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6A0D9ECE-00B2-32C1-B76F-98ED09D7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73" y="4272194"/>
                <a:ext cx="302407" cy="338554"/>
              </a:xfrm>
              <a:prstGeom prst="rect">
                <a:avLst/>
              </a:prstGeom>
              <a:blipFill>
                <a:blip r:embed="rId11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B06D15AA-53CC-83F9-90F2-903615237683}"/>
              </a:ext>
            </a:extLst>
          </p:cNvPr>
          <p:cNvSpPr/>
          <p:nvPr/>
        </p:nvSpPr>
        <p:spPr>
          <a:xfrm>
            <a:off x="4349506" y="4987200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1F2DA24-B9A2-CD19-E083-B40C3E34F683}"/>
                  </a:ext>
                </a:extLst>
              </p:cNvPr>
              <p:cNvSpPr txBox="1"/>
              <p:nvPr/>
            </p:nvSpPr>
            <p:spPr>
              <a:xfrm>
                <a:off x="4506127" y="4721597"/>
                <a:ext cx="33080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sz="16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de-CH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sz="1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de-CH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classical values</a:t>
                </a:r>
                <a:endParaRPr lang="en-GB" sz="16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1F2DA24-B9A2-CD19-E083-B40C3E34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127" y="4721597"/>
                <a:ext cx="3308097" cy="338554"/>
              </a:xfrm>
              <a:prstGeom prst="rect">
                <a:avLst/>
              </a:prstGeom>
              <a:blipFill>
                <a:blip r:embed="rId12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4BA15C1-6D6B-D6BD-3263-125BE975A70A}"/>
                  </a:ext>
                </a:extLst>
              </p:cNvPr>
              <p:cNvSpPr txBox="1"/>
              <p:nvPr/>
            </p:nvSpPr>
            <p:spPr>
              <a:xfrm>
                <a:off x="8190835" y="5112740"/>
                <a:ext cx="28371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Enc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𝐴𝐷</m:t>
                    </m:r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C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de-C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4BA15C1-6D6B-D6BD-3263-125BE975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35" y="5112740"/>
                <a:ext cx="2837187" cy="276999"/>
              </a:xfrm>
              <a:prstGeom prst="rect">
                <a:avLst/>
              </a:prstGeom>
              <a:blipFill>
                <a:blip r:embed="rId13"/>
                <a:stretch>
                  <a:fillRect l="-3871" t="-2222" r="-1075" b="-37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5BB9134E-4BD5-13D1-4108-4325CB3FDDB2}"/>
              </a:ext>
            </a:extLst>
          </p:cNvPr>
          <p:cNvSpPr/>
          <p:nvPr/>
        </p:nvSpPr>
        <p:spPr>
          <a:xfrm rot="10800000">
            <a:off x="4302734" y="5410657"/>
            <a:ext cx="3586526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8BF4BA5-1000-7A40-89CF-5BE5EADDA91C}"/>
                  </a:ext>
                </a:extLst>
              </p:cNvPr>
              <p:cNvSpPr txBox="1"/>
              <p:nvPr/>
            </p:nvSpPr>
            <p:spPr>
              <a:xfrm>
                <a:off x="5592764" y="5135302"/>
                <a:ext cx="11186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C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CH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8BF4BA5-1000-7A40-89CF-5BE5EADD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64" y="5135302"/>
                <a:ext cx="1118637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CB05B2DE-96F0-F499-963F-F18C6A4C4AF1}"/>
              </a:ext>
            </a:extLst>
          </p:cNvPr>
          <p:cNvSpPr txBox="1"/>
          <p:nvPr/>
        </p:nvSpPr>
        <p:spPr>
          <a:xfrm>
            <a:off x="1603545" y="3131878"/>
            <a:ext cx="215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Encryption Queries: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06EEEA5-6559-E2A3-EA22-E2AEC82BBB85}"/>
              </a:ext>
            </a:extLst>
          </p:cNvPr>
          <p:cNvSpPr txBox="1"/>
          <p:nvPr/>
        </p:nvSpPr>
        <p:spPr>
          <a:xfrm>
            <a:off x="1742014" y="4868672"/>
            <a:ext cx="187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Challenge Query: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B49DAE8-3B73-0D81-1B76-0C620D517E9A}"/>
              </a:ext>
            </a:extLst>
          </p:cNvPr>
          <p:cNvSpPr txBox="1"/>
          <p:nvPr/>
        </p:nvSpPr>
        <p:spPr>
          <a:xfrm>
            <a:off x="2437321" y="3937460"/>
            <a:ext cx="215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(In any order)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Pfeil: nach oben gebogen 34">
            <a:extLst>
              <a:ext uri="{FF2B5EF4-FFF2-40B4-BE49-F238E27FC236}">
                <a16:creationId xmlns:a16="http://schemas.microsoft.com/office/drawing/2014/main" id="{AE06E861-3EEC-68F7-3483-26F91FDE8E59}"/>
              </a:ext>
            </a:extLst>
          </p:cNvPr>
          <p:cNvSpPr/>
          <p:nvPr/>
        </p:nvSpPr>
        <p:spPr>
          <a:xfrm rot="5400000">
            <a:off x="2438755" y="5540772"/>
            <a:ext cx="357424" cy="13267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2769F35-C788-1D5A-54A3-5B0C3C2D52DC}"/>
                  </a:ext>
                </a:extLst>
              </p:cNvPr>
              <p:cNvSpPr txBox="1"/>
              <p:nvPr/>
            </p:nvSpPr>
            <p:spPr>
              <a:xfrm>
                <a:off x="2673280" y="6094254"/>
                <a:ext cx="17368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r>
                  <a:rPr lang="en-GB" dirty="0"/>
                  <a:t>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i="1" dirty="0"/>
                  <a:t>.</a:t>
                </a: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2769F35-C788-1D5A-54A3-5B0C3C2D5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280" y="6094254"/>
                <a:ext cx="1736879" cy="646331"/>
              </a:xfrm>
              <a:prstGeom prst="rect">
                <a:avLst/>
              </a:prstGeom>
              <a:blipFill>
                <a:blip r:embed="rId15"/>
                <a:stretch>
                  <a:fillRect l="-3169" r="-1408" b="-132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BD97922-BF2E-FB5B-DBF8-2C14F1990F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0974" y="4184358"/>
            <a:ext cx="1366298" cy="1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7B0372E-50C3-CA89-4DE8-1FC1E086682F}"/>
                  </a:ext>
                </a:extLst>
              </p:cNvPr>
              <p:cNvSpPr txBox="1"/>
              <p:nvPr/>
            </p:nvSpPr>
            <p:spPr>
              <a:xfrm>
                <a:off x="8903553" y="1646254"/>
                <a:ext cx="233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$ </a:t>
                </a:r>
                <a:r>
                  <a:rPr lang="en-US" dirty="0">
                    <a:solidFill>
                      <a:schemeClr val="bg1"/>
                    </a:solidFill>
                  </a:rPr>
                  <a:t>{0, 1} </a:t>
                </a:r>
                <a:endParaRPr lang="en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7B0372E-50C3-CA89-4DE8-1FC1E0866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553" y="1646254"/>
                <a:ext cx="2333624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0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9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7" grpId="0" animBg="1"/>
      <p:bldP spid="28" grpId="0"/>
      <p:bldP spid="29" grpId="0"/>
      <p:bldP spid="30" grpId="0" animBg="1"/>
      <p:bldP spid="31" grpId="0"/>
      <p:bldP spid="35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Breaking AES-OTR‘s IND-qCPA Security</a:t>
            </a:r>
            <a:endParaRPr lang="de-C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60E27-40BB-7D74-9069-DF868B2D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Cambria Math" panose="02040503050406030204" pitchFamily="18" charset="0"/>
                <a:ea typeface="Cambria Math" panose="02040503050406030204" pitchFamily="18" charset="0"/>
              </a:rPr>
              <a:t>Specifications of AES-OTR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D5BDF-46F4-434B-2405-1A702550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279C86-76E9-0A0F-4043-09DC306E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149929"/>
            <a:ext cx="4218090" cy="26561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4BFD09A-6811-782A-F277-5722CCECD4A9}"/>
              </a:ext>
            </a:extLst>
          </p:cNvPr>
          <p:cNvSpPr/>
          <p:nvPr/>
        </p:nvSpPr>
        <p:spPr>
          <a:xfrm rot="10800000">
            <a:off x="3777342" y="3053439"/>
            <a:ext cx="4637313" cy="21599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853062-684B-923A-2B16-F7DE0CF8586B}"/>
              </a:ext>
            </a:extLst>
          </p:cNvPr>
          <p:cNvSpPr txBox="1"/>
          <p:nvPr/>
        </p:nvSpPr>
        <p:spPr>
          <a:xfrm>
            <a:off x="8583386" y="2976772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 Processing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574B4C-223D-B2E3-4B92-76AADB6C3E3E}"/>
              </a:ext>
            </a:extLst>
          </p:cNvPr>
          <p:cNvSpPr/>
          <p:nvPr/>
        </p:nvSpPr>
        <p:spPr>
          <a:xfrm>
            <a:off x="2084614" y="2324100"/>
            <a:ext cx="163286" cy="195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7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4A005EA-C04C-7975-A8EE-9712DFB6A4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CH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Specifications of AES-OTR: Authentication Core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𝐀𝐅</m:t>
                    </m:r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4A005EA-C04C-7975-A8EE-9712DFB6A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75" t="-163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E1CFC7-082D-492F-B92D-51EE3F15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de-CH" noProof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93B875-5832-E2C8-290D-6DB17C7E0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57" y="2081478"/>
            <a:ext cx="9006884" cy="3519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81AC64C-63E3-4A6A-0428-50589317E937}"/>
                  </a:ext>
                </a:extLst>
              </p:cNvPr>
              <p:cNvSpPr txBox="1"/>
              <p:nvPr/>
            </p:nvSpPr>
            <p:spPr>
              <a:xfrm>
                <a:off x="731837" y="1160350"/>
                <a:ext cx="63082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Associated Data </a:t>
                </a:r>
                <a14:m>
                  <m:oMath xmlns:m="http://schemas.openxmlformats.org/officeDocument/2006/math">
                    <m:r>
                      <a:rPr lang="de-CH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sSub>
                      <m:sSubPr>
                        <m:ctrlPr>
                          <a:rPr lang="en-GB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/>
                  <a:t> processed in serial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81AC64C-63E3-4A6A-0428-50589317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160350"/>
                <a:ext cx="6308271" cy="646331"/>
              </a:xfrm>
              <a:prstGeom prst="rect">
                <a:avLst/>
              </a:prstGeom>
              <a:blipFill>
                <a:blip r:embed="rId5"/>
                <a:stretch>
                  <a:fillRect l="-580" t="-5660" b="-11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84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60E27-40BB-7D74-9069-DF868B2D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Cambria Math" panose="02040503050406030204" pitchFamily="18" charset="0"/>
                <a:ea typeface="Cambria Math" panose="02040503050406030204" pitchFamily="18" charset="0"/>
              </a:rPr>
              <a:t>Specifications of AES-OTR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D5BDF-46F4-434B-2405-1A702550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279C86-76E9-0A0F-4043-09DC306E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149929"/>
            <a:ext cx="4218090" cy="2656114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4BFD09A-6811-782A-F277-5722CCECD4A9}"/>
              </a:ext>
            </a:extLst>
          </p:cNvPr>
          <p:cNvSpPr/>
          <p:nvPr/>
        </p:nvSpPr>
        <p:spPr>
          <a:xfrm rot="10800000">
            <a:off x="3777342" y="3053439"/>
            <a:ext cx="4637313" cy="21599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853062-684B-923A-2B16-F7DE0CF8586B}"/>
              </a:ext>
            </a:extLst>
          </p:cNvPr>
          <p:cNvSpPr txBox="1"/>
          <p:nvPr/>
        </p:nvSpPr>
        <p:spPr>
          <a:xfrm>
            <a:off x="8583386" y="2976772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 Processing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4C37DFCC-F66A-1472-3B31-CA59C0858F56}"/>
              </a:ext>
            </a:extLst>
          </p:cNvPr>
          <p:cNvSpPr/>
          <p:nvPr/>
        </p:nvSpPr>
        <p:spPr>
          <a:xfrm rot="10800000">
            <a:off x="4675413" y="3690248"/>
            <a:ext cx="3739242" cy="216001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331E31-67C6-D37F-EC42-931A7B9E6032}"/>
              </a:ext>
            </a:extLst>
          </p:cNvPr>
          <p:cNvSpPr txBox="1"/>
          <p:nvPr/>
        </p:nvSpPr>
        <p:spPr>
          <a:xfrm>
            <a:off x="8583386" y="3613582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Encryption Core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004850-74EC-7AF5-AA8C-B44845AE28A5}"/>
              </a:ext>
            </a:extLst>
          </p:cNvPr>
          <p:cNvSpPr/>
          <p:nvPr/>
        </p:nvSpPr>
        <p:spPr>
          <a:xfrm>
            <a:off x="2090057" y="2313214"/>
            <a:ext cx="163286" cy="244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73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537D70D-35C2-F169-CEC5-4D91A2CA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21" y="785673"/>
            <a:ext cx="7287601" cy="57367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F0C74D7-0193-4321-0980-18C61A35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08" y="1602844"/>
            <a:ext cx="3200743" cy="309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C33ED24-3041-1A05-F765-3CA130CE32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CH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Specifications</a:t>
                </a:r>
                <a:r>
                  <a:rPr lang="de-CH" dirty="0"/>
                  <a:t> of AES-OTR: Encryption Core </a:t>
                </a:r>
                <a:r>
                  <a:rPr lang="de-CH" b="1" dirty="0"/>
                  <a:t>EF-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sub>
                    </m:sSub>
                    <m:r>
                      <a:rPr lang="de-CH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de-CH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CH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CH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C33ED24-3041-1A05-F765-3CA130CE3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875" t="-163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2757B9-C138-BA0A-2F29-D200131D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101929-6941-E570-5B0F-D19202ECACDD}"/>
              </a:ext>
            </a:extLst>
          </p:cNvPr>
          <p:cNvSpPr/>
          <p:nvPr/>
        </p:nvSpPr>
        <p:spPr>
          <a:xfrm>
            <a:off x="1266189" y="1664328"/>
            <a:ext cx="340862" cy="20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EC6D1F2-FEA7-30FF-553A-E885990D24F9}"/>
                  </a:ext>
                </a:extLst>
              </p:cNvPr>
              <p:cNvSpPr txBox="1"/>
              <p:nvPr/>
            </p:nvSpPr>
            <p:spPr>
              <a:xfrm>
                <a:off x="731837" y="981569"/>
                <a:ext cx="4697186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>
                    <a:solidFill>
                      <a:schemeClr val="tx1"/>
                    </a:solidFill>
                  </a:rPr>
                  <a:t>Nonce </a:t>
                </a:r>
                <a14:m>
                  <m:oMath xmlns:m="http://schemas.openxmlformats.org/officeDocument/2006/math">
                    <m:r>
                      <a:rPr lang="de-CH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>
                    <a:solidFill>
                      <a:schemeClr val="tx1"/>
                    </a:solidFill>
                  </a:rPr>
                  <a:t> and key </a:t>
                </a:r>
                <a14:m>
                  <m:oMath xmlns:m="http://schemas.openxmlformats.org/officeDocument/2006/math">
                    <m:r>
                      <a:rPr lang="de-CH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de-CH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>
                    <a:solidFill>
                      <a:schemeClr val="tx1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de-CH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sSub>
                      <m:sSubPr>
                        <m:ctrlP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C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     =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.	                =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EC6D1F2-FEA7-30FF-553A-E885990D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981569"/>
                <a:ext cx="4697186" cy="1862048"/>
              </a:xfrm>
              <a:prstGeom prst="rect">
                <a:avLst/>
              </a:prstGeom>
              <a:blipFill>
                <a:blip r:embed="rId6"/>
                <a:stretch>
                  <a:fillRect l="-778" t="-19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7394638D-C132-20D4-BF4D-1B8A31692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676" y="1941793"/>
            <a:ext cx="2932413" cy="3236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F2F546B-2045-37B5-B887-CB1163016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278" y="1959490"/>
            <a:ext cx="1376153" cy="2765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5B76C3-4826-A3E4-0E64-32E45C85F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345" y="1323231"/>
            <a:ext cx="1026532" cy="25663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532E40A-248B-2424-820C-CDB356F9DC52}"/>
              </a:ext>
            </a:extLst>
          </p:cNvPr>
          <p:cNvSpPr/>
          <p:nvPr/>
        </p:nvSpPr>
        <p:spPr>
          <a:xfrm>
            <a:off x="7675986" y="4223657"/>
            <a:ext cx="2677830" cy="229878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73991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Benutzerdefiniert 1">
      <a:majorFont>
        <a:latin typeface="Cambria Math"/>
        <a:ea typeface=""/>
        <a:cs typeface=""/>
      </a:majorFont>
      <a:minorFont>
        <a:latin typeface="Cambria Ma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982</TotalTime>
  <Words>2858</Words>
  <Application>Microsoft Macintosh PowerPoint</Application>
  <PresentationFormat>Widescreen</PresentationFormat>
  <Paragraphs>305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Cambria Math</vt:lpstr>
      <vt:lpstr>CMR10</vt:lpstr>
      <vt:lpstr>CMSY10</vt:lpstr>
      <vt:lpstr>Inter</vt:lpstr>
      <vt:lpstr>PazoMath-Italic</vt:lpstr>
      <vt:lpstr>Symbol</vt:lpstr>
      <vt:lpstr>URWPalladioL-Ital</vt:lpstr>
      <vt:lpstr>URWPalladioL-Roma</vt:lpstr>
      <vt:lpstr>ETH Zürich</vt:lpstr>
      <vt:lpstr>PowerPoint Presentation</vt:lpstr>
      <vt:lpstr>Introduction</vt:lpstr>
      <vt:lpstr>Simon’s Algorithm</vt:lpstr>
      <vt:lpstr>IND-qCPA Security Game</vt:lpstr>
      <vt:lpstr>Breaking AES-OTR‘s IND-qCPA Security</vt:lpstr>
      <vt:lpstr>Specifications of AES-OTR</vt:lpstr>
      <vt:lpstr>Specifications of AES-OTR: Authentication Core AF-S_K (A)</vt:lpstr>
      <vt:lpstr>Specifications of AES-OTR</vt:lpstr>
      <vt:lpstr>Specifications of AES-OTR: Encryption Core EF-S_(K,τ) (N, M)</vt:lpstr>
      <vt:lpstr>Specifications of AES-OTR</vt:lpstr>
      <vt:lpstr>Finding Collisions in Serial AD Processing</vt:lpstr>
      <vt:lpstr>IND-qCPA Attack on AES-OTR with Serial AD Processing</vt:lpstr>
      <vt:lpstr>IND-qCPA Attack on AES-OTR with Serial AD Processing</vt:lpstr>
      <vt:lpstr>IND-qCPA Attack on AES-OTR with Serial AD Processing</vt:lpstr>
      <vt:lpstr>Superposition Over Unequal-Length Data</vt:lpstr>
      <vt:lpstr>Superposition Over Unequal-Length Data</vt:lpstr>
      <vt:lpstr>Further Attacks on AES-OTR</vt:lpstr>
      <vt:lpstr>Quantum Key-Recovery Attack on OPP</vt:lpstr>
      <vt:lpstr>Specifications of OPP (simplified)</vt:lpstr>
      <vt:lpstr>Specifications of OPP: Encryption Core OPPEnc(K,X,M)</vt:lpstr>
      <vt:lpstr>What is E ̃_(K,X)^(i,0,1) (M_i )? </vt:lpstr>
      <vt:lpstr>Quantum Key-Recovery Attack on OPP: Preparation</vt:lpstr>
      <vt:lpstr>Quantum Key-Recovery Attack on OPP</vt:lpstr>
      <vt:lpstr>Quantum Key-Recovery Attack on OPP</vt:lpstr>
      <vt:lpstr>PowerPoint Presentation</vt:lpstr>
      <vt:lpstr>Extra Slide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Melanie Jauch</dc:creator>
  <cp:lastModifiedBy>Andrea Basso (PhD School of Computer Sci FT)</cp:lastModifiedBy>
  <cp:revision>102</cp:revision>
  <dcterms:created xsi:type="dcterms:W3CDTF">2023-04-19T19:08:03Z</dcterms:created>
  <dcterms:modified xsi:type="dcterms:W3CDTF">2023-08-17T16:09:26Z</dcterms:modified>
</cp:coreProperties>
</file>